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9" r:id="rId1"/>
  </p:sldMasterIdLst>
  <p:notesMasterIdLst>
    <p:notesMasterId r:id="rId46"/>
  </p:notesMasterIdLst>
  <p:sldIdLst>
    <p:sldId id="256" r:id="rId2"/>
    <p:sldId id="329" r:id="rId3"/>
    <p:sldId id="333" r:id="rId4"/>
    <p:sldId id="331" r:id="rId5"/>
    <p:sldId id="334" r:id="rId6"/>
    <p:sldId id="335" r:id="rId7"/>
    <p:sldId id="336" r:id="rId8"/>
    <p:sldId id="349" r:id="rId9"/>
    <p:sldId id="339" r:id="rId10"/>
    <p:sldId id="352" r:id="rId11"/>
    <p:sldId id="289" r:id="rId12"/>
    <p:sldId id="290" r:id="rId13"/>
    <p:sldId id="371" r:id="rId14"/>
    <p:sldId id="372" r:id="rId15"/>
    <p:sldId id="292" r:id="rId16"/>
    <p:sldId id="328" r:id="rId17"/>
    <p:sldId id="340" r:id="rId18"/>
    <p:sldId id="341" r:id="rId19"/>
    <p:sldId id="397" r:id="rId20"/>
    <p:sldId id="398" r:id="rId21"/>
    <p:sldId id="370" r:id="rId22"/>
    <p:sldId id="364" r:id="rId23"/>
    <p:sldId id="365" r:id="rId24"/>
    <p:sldId id="354" r:id="rId25"/>
    <p:sldId id="355" r:id="rId26"/>
    <p:sldId id="362" r:id="rId27"/>
    <p:sldId id="363" r:id="rId28"/>
    <p:sldId id="358" r:id="rId29"/>
    <p:sldId id="359" r:id="rId30"/>
    <p:sldId id="383" r:id="rId31"/>
    <p:sldId id="360" r:id="rId32"/>
    <p:sldId id="361" r:id="rId33"/>
    <p:sldId id="394" r:id="rId34"/>
    <p:sldId id="390" r:id="rId35"/>
    <p:sldId id="391" r:id="rId36"/>
    <p:sldId id="385" r:id="rId37"/>
    <p:sldId id="392" r:id="rId38"/>
    <p:sldId id="393" r:id="rId39"/>
    <p:sldId id="373" r:id="rId40"/>
    <p:sldId id="374" r:id="rId41"/>
    <p:sldId id="375" r:id="rId42"/>
    <p:sldId id="395" r:id="rId43"/>
    <p:sldId id="396" r:id="rId44"/>
    <p:sldId id="37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F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../slides/slide27.xml"/><Relationship Id="rId1" Type="http://schemas.openxmlformats.org/officeDocument/2006/relationships/image" Target="../media/image49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slide" Target="../slides/slide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BA759E-992D-4CFC-A75D-A9986686BE1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811F6E-820F-4B41-ABE7-904EB2A40B5E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LM-35</a:t>
          </a:r>
          <a:endParaRPr lang="en-US" sz="2000" b="1" dirty="0">
            <a:solidFill>
              <a:schemeClr val="bg1"/>
            </a:solidFill>
          </a:endParaRPr>
        </a:p>
      </dgm:t>
    </dgm:pt>
    <dgm:pt modelId="{D24EBD9F-8B33-44BC-8490-6B49D9075ACA}" type="parTrans" cxnId="{5141CE46-8FFF-414B-81B6-30E47CECE418}">
      <dgm:prSet/>
      <dgm:spPr/>
      <dgm:t>
        <a:bodyPr/>
        <a:lstStyle/>
        <a:p>
          <a:endParaRPr lang="en-US"/>
        </a:p>
      </dgm:t>
    </dgm:pt>
    <dgm:pt modelId="{65831237-E58B-44A8-B80B-E3EAA5A0DCE2}" type="sibTrans" cxnId="{5141CE46-8FFF-414B-81B6-30E47CECE418}">
      <dgm:prSet/>
      <dgm:spPr/>
      <dgm:t>
        <a:bodyPr/>
        <a:lstStyle/>
        <a:p>
          <a:endParaRPr lang="en-US"/>
        </a:p>
      </dgm:t>
    </dgm:pt>
    <dgm:pt modelId="{0C4C25E9-ADA2-43FA-9F4D-7FC8BD027366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LDR</a:t>
          </a:r>
          <a:endParaRPr lang="en-US" sz="2000" b="1" dirty="0">
            <a:solidFill>
              <a:schemeClr val="bg1"/>
            </a:solidFill>
          </a:endParaRPr>
        </a:p>
      </dgm:t>
    </dgm:pt>
    <dgm:pt modelId="{CAA15B6B-875F-4F64-86E1-6802E6ED1E37}" type="parTrans" cxnId="{8A759CA4-627F-493D-9008-4186116E40E1}">
      <dgm:prSet/>
      <dgm:spPr/>
      <dgm:t>
        <a:bodyPr/>
        <a:lstStyle/>
        <a:p>
          <a:endParaRPr lang="en-US"/>
        </a:p>
      </dgm:t>
    </dgm:pt>
    <dgm:pt modelId="{A4F191F1-B401-4B49-A036-561BC74FB32A}" type="sibTrans" cxnId="{8A759CA4-627F-493D-9008-4186116E40E1}">
      <dgm:prSet/>
      <dgm:spPr/>
      <dgm:t>
        <a:bodyPr/>
        <a:lstStyle/>
        <a:p>
          <a:endParaRPr lang="en-US"/>
        </a:p>
      </dgm:t>
    </dgm:pt>
    <dgm:pt modelId="{C4136910-0D0F-4366-A41C-6E20B5B76D8A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MIC</a:t>
          </a:r>
          <a:endParaRPr lang="en-US" sz="2000" b="1" dirty="0">
            <a:solidFill>
              <a:schemeClr val="bg1"/>
            </a:solidFill>
          </a:endParaRPr>
        </a:p>
      </dgm:t>
    </dgm:pt>
    <dgm:pt modelId="{AB462DD6-9E25-4237-800A-1F1D8844C953}" type="parTrans" cxnId="{37713FB0-A3EA-4AF7-9E3C-4110782DD711}">
      <dgm:prSet/>
      <dgm:spPr/>
      <dgm:t>
        <a:bodyPr/>
        <a:lstStyle/>
        <a:p>
          <a:endParaRPr lang="en-US"/>
        </a:p>
      </dgm:t>
    </dgm:pt>
    <dgm:pt modelId="{4852CD7A-B1BA-42AE-AD6C-A61ABD4E270B}" type="sibTrans" cxnId="{37713FB0-A3EA-4AF7-9E3C-4110782DD711}">
      <dgm:prSet/>
      <dgm:spPr/>
      <dgm:t>
        <a:bodyPr/>
        <a:lstStyle/>
        <a:p>
          <a:endParaRPr lang="en-US"/>
        </a:p>
      </dgm:t>
    </dgm:pt>
    <dgm:pt modelId="{5E5C4F73-2D97-41B1-A0DF-FF20E78DF830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RC</a:t>
          </a:r>
          <a:endParaRPr lang="en-US" sz="2000" b="1" dirty="0">
            <a:solidFill>
              <a:schemeClr val="bg1"/>
            </a:solidFill>
          </a:endParaRPr>
        </a:p>
      </dgm:t>
    </dgm:pt>
    <dgm:pt modelId="{F0A7477C-D283-43C7-A636-491E613C2CF5}" type="parTrans" cxnId="{902A4FC1-DB10-4920-89EB-0DDD62E3066F}">
      <dgm:prSet/>
      <dgm:spPr/>
      <dgm:t>
        <a:bodyPr/>
        <a:lstStyle/>
        <a:p>
          <a:endParaRPr lang="en-US"/>
        </a:p>
      </dgm:t>
    </dgm:pt>
    <dgm:pt modelId="{EA4B8C83-F61C-4C67-89EE-3D3358794148}" type="sibTrans" cxnId="{902A4FC1-DB10-4920-89EB-0DDD62E3066F}">
      <dgm:prSet/>
      <dgm:spPr/>
      <dgm:t>
        <a:bodyPr/>
        <a:lstStyle/>
        <a:p>
          <a:endParaRPr lang="en-US"/>
        </a:p>
      </dgm:t>
    </dgm:pt>
    <dgm:pt modelId="{6222F4AF-03D7-4048-8E05-068F7C01C7DC}" type="pres">
      <dgm:prSet presAssocID="{97BA759E-992D-4CFC-A75D-A9986686BE1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C2C52F-4AFA-4170-BA1C-9994705D5CF1}" type="pres">
      <dgm:prSet presAssocID="{CE811F6E-820F-4B41-ABE7-904EB2A40B5E}" presName="compNode" presStyleCnt="0"/>
      <dgm:spPr/>
    </dgm:pt>
    <dgm:pt modelId="{C11E5030-6811-45DF-B49B-6C4E6A3D0072}" type="pres">
      <dgm:prSet presAssocID="{CE811F6E-820F-4B41-ABE7-904EB2A40B5E}" presName="pictRect" presStyleLbl="node1" presStyleIdx="0" presStyleCnt="4" custLinFactNeighborX="-3495" custLinFactNeighborY="-39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A0F968F1-18F9-4705-B1C6-0FBCDFD01E2F}" type="pres">
      <dgm:prSet presAssocID="{CE811F6E-820F-4B41-ABE7-904EB2A40B5E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418EC0-4315-48B8-B0F2-376C295045F6}" type="pres">
      <dgm:prSet presAssocID="{65831237-E58B-44A8-B80B-E3EAA5A0DCE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651C26B-5A7C-4B0F-B571-E848E4B11EB0}" type="pres">
      <dgm:prSet presAssocID="{0C4C25E9-ADA2-43FA-9F4D-7FC8BD027366}" presName="compNode" presStyleCnt="0"/>
      <dgm:spPr/>
    </dgm:pt>
    <dgm:pt modelId="{D378610A-F84D-4585-B8B6-5FF410A5EBD8}" type="pres">
      <dgm:prSet presAssocID="{0C4C25E9-ADA2-43FA-9F4D-7FC8BD027366}" presName="pictRect" presStyleLbl="node1" presStyleIdx="1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BCFED6A0-3995-483C-B985-C0C1EC6BBC3B}" type="pres">
      <dgm:prSet presAssocID="{0C4C25E9-ADA2-43FA-9F4D-7FC8BD027366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A4D15-2E7D-444C-A144-EA03A8C6A447}" type="pres">
      <dgm:prSet presAssocID="{A4F191F1-B401-4B49-A036-561BC74FB32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2CE5E0-D873-490D-86BF-B0C367EE0F4C}" type="pres">
      <dgm:prSet presAssocID="{C4136910-0D0F-4366-A41C-6E20B5B76D8A}" presName="compNode" presStyleCnt="0"/>
      <dgm:spPr/>
    </dgm:pt>
    <dgm:pt modelId="{68DC81CE-7BBE-4505-8C0B-8B5D93A2E409}" type="pres">
      <dgm:prSet presAssocID="{C4136910-0D0F-4366-A41C-6E20B5B76D8A}" presName="pictRect" presStyleLbl="node1" presStyleIdx="2" presStyleCnt="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7B375D65-F183-450C-8150-60147923E420}" type="pres">
      <dgm:prSet presAssocID="{C4136910-0D0F-4366-A41C-6E20B5B76D8A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80B6D4-E0D4-4A56-B68A-9080DAEC9F12}" type="pres">
      <dgm:prSet presAssocID="{4852CD7A-B1BA-42AE-AD6C-A61ABD4E270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A24BE29-0879-4730-96F9-BF50A28BDBBE}" type="pres">
      <dgm:prSet presAssocID="{5E5C4F73-2D97-41B1-A0DF-FF20E78DF830}" presName="compNode" presStyleCnt="0"/>
      <dgm:spPr/>
    </dgm:pt>
    <dgm:pt modelId="{332AE205-5FE9-457C-B9A1-931BBBED788C}" type="pres">
      <dgm:prSet presAssocID="{5E5C4F73-2D97-41B1-A0DF-FF20E78DF830}" presName="pictRect" presStyleLbl="node1" presStyleIdx="3" presStyleCnt="4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E89B3167-0BDB-47B5-B5D2-8DBE2B6DD939}" type="pres">
      <dgm:prSet presAssocID="{5E5C4F73-2D97-41B1-A0DF-FF20E78DF830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00CD2F-6F6C-4A8F-B39D-784284EF5C6C}" type="presOf" srcId="{A4F191F1-B401-4B49-A036-561BC74FB32A}" destId="{D91A4D15-2E7D-444C-A144-EA03A8C6A447}" srcOrd="0" destOrd="0" presId="urn:microsoft.com/office/officeart/2005/8/layout/pList1"/>
    <dgm:cxn modelId="{96B6788A-82E8-486C-B0C9-AC1A11972E97}" type="presOf" srcId="{0C4C25E9-ADA2-43FA-9F4D-7FC8BD027366}" destId="{BCFED6A0-3995-483C-B985-C0C1EC6BBC3B}" srcOrd="0" destOrd="0" presId="urn:microsoft.com/office/officeart/2005/8/layout/pList1"/>
    <dgm:cxn modelId="{07020ADC-D4B8-4147-8BDE-F487E8984BE6}" type="presOf" srcId="{C4136910-0D0F-4366-A41C-6E20B5B76D8A}" destId="{7B375D65-F183-450C-8150-60147923E420}" srcOrd="0" destOrd="0" presId="urn:microsoft.com/office/officeart/2005/8/layout/pList1"/>
    <dgm:cxn modelId="{9745D639-EF1D-4701-A41D-F093860F5EA0}" type="presOf" srcId="{97BA759E-992D-4CFC-A75D-A9986686BE10}" destId="{6222F4AF-03D7-4048-8E05-068F7C01C7DC}" srcOrd="0" destOrd="0" presId="urn:microsoft.com/office/officeart/2005/8/layout/pList1"/>
    <dgm:cxn modelId="{8A759CA4-627F-493D-9008-4186116E40E1}" srcId="{97BA759E-992D-4CFC-A75D-A9986686BE10}" destId="{0C4C25E9-ADA2-43FA-9F4D-7FC8BD027366}" srcOrd="1" destOrd="0" parTransId="{CAA15B6B-875F-4F64-86E1-6802E6ED1E37}" sibTransId="{A4F191F1-B401-4B49-A036-561BC74FB32A}"/>
    <dgm:cxn modelId="{5141CE46-8FFF-414B-81B6-30E47CECE418}" srcId="{97BA759E-992D-4CFC-A75D-A9986686BE10}" destId="{CE811F6E-820F-4B41-ABE7-904EB2A40B5E}" srcOrd="0" destOrd="0" parTransId="{D24EBD9F-8B33-44BC-8490-6B49D9075ACA}" sibTransId="{65831237-E58B-44A8-B80B-E3EAA5A0DCE2}"/>
    <dgm:cxn modelId="{EEC117A6-DF59-4818-981B-F939CF130962}" type="presOf" srcId="{65831237-E58B-44A8-B80B-E3EAA5A0DCE2}" destId="{31418EC0-4315-48B8-B0F2-376C295045F6}" srcOrd="0" destOrd="0" presId="urn:microsoft.com/office/officeart/2005/8/layout/pList1"/>
    <dgm:cxn modelId="{FAF57738-088F-4B51-823D-E0A0F18C0F77}" type="presOf" srcId="{5E5C4F73-2D97-41B1-A0DF-FF20E78DF830}" destId="{E89B3167-0BDB-47B5-B5D2-8DBE2B6DD939}" srcOrd="0" destOrd="0" presId="urn:microsoft.com/office/officeart/2005/8/layout/pList1"/>
    <dgm:cxn modelId="{474AEACB-D7A2-4E91-A2A6-714F03F1EE23}" type="presOf" srcId="{CE811F6E-820F-4B41-ABE7-904EB2A40B5E}" destId="{A0F968F1-18F9-4705-B1C6-0FBCDFD01E2F}" srcOrd="0" destOrd="0" presId="urn:microsoft.com/office/officeart/2005/8/layout/pList1"/>
    <dgm:cxn modelId="{5F1A9C3F-F698-4C68-850F-04A22465CDDE}" type="presOf" srcId="{4852CD7A-B1BA-42AE-AD6C-A61ABD4E270B}" destId="{3880B6D4-E0D4-4A56-B68A-9080DAEC9F12}" srcOrd="0" destOrd="0" presId="urn:microsoft.com/office/officeart/2005/8/layout/pList1"/>
    <dgm:cxn modelId="{902A4FC1-DB10-4920-89EB-0DDD62E3066F}" srcId="{97BA759E-992D-4CFC-A75D-A9986686BE10}" destId="{5E5C4F73-2D97-41B1-A0DF-FF20E78DF830}" srcOrd="3" destOrd="0" parTransId="{F0A7477C-D283-43C7-A636-491E613C2CF5}" sibTransId="{EA4B8C83-F61C-4C67-89EE-3D3358794148}"/>
    <dgm:cxn modelId="{37713FB0-A3EA-4AF7-9E3C-4110782DD711}" srcId="{97BA759E-992D-4CFC-A75D-A9986686BE10}" destId="{C4136910-0D0F-4366-A41C-6E20B5B76D8A}" srcOrd="2" destOrd="0" parTransId="{AB462DD6-9E25-4237-800A-1F1D8844C953}" sibTransId="{4852CD7A-B1BA-42AE-AD6C-A61ABD4E270B}"/>
    <dgm:cxn modelId="{958435E8-F144-4532-9284-00A0C548E901}" type="presParOf" srcId="{6222F4AF-03D7-4048-8E05-068F7C01C7DC}" destId="{D2C2C52F-4AFA-4170-BA1C-9994705D5CF1}" srcOrd="0" destOrd="0" presId="urn:microsoft.com/office/officeart/2005/8/layout/pList1"/>
    <dgm:cxn modelId="{ACA67589-B852-49FC-B205-63F0674F2869}" type="presParOf" srcId="{D2C2C52F-4AFA-4170-BA1C-9994705D5CF1}" destId="{C11E5030-6811-45DF-B49B-6C4E6A3D0072}" srcOrd="0" destOrd="0" presId="urn:microsoft.com/office/officeart/2005/8/layout/pList1"/>
    <dgm:cxn modelId="{FEE7BE08-665E-4AC1-A1AD-0FDC1AAAFE28}" type="presParOf" srcId="{D2C2C52F-4AFA-4170-BA1C-9994705D5CF1}" destId="{A0F968F1-18F9-4705-B1C6-0FBCDFD01E2F}" srcOrd="1" destOrd="0" presId="urn:microsoft.com/office/officeart/2005/8/layout/pList1"/>
    <dgm:cxn modelId="{76FF0B10-B36B-4371-AF0C-D9B6E37EB7B1}" type="presParOf" srcId="{6222F4AF-03D7-4048-8E05-068F7C01C7DC}" destId="{31418EC0-4315-48B8-B0F2-376C295045F6}" srcOrd="1" destOrd="0" presId="urn:microsoft.com/office/officeart/2005/8/layout/pList1"/>
    <dgm:cxn modelId="{AD71351E-2C41-495C-8ECE-5972B3F65E88}" type="presParOf" srcId="{6222F4AF-03D7-4048-8E05-068F7C01C7DC}" destId="{C651C26B-5A7C-4B0F-B571-E848E4B11EB0}" srcOrd="2" destOrd="0" presId="urn:microsoft.com/office/officeart/2005/8/layout/pList1"/>
    <dgm:cxn modelId="{8271699E-1185-4624-9451-1B0B58A8551F}" type="presParOf" srcId="{C651C26B-5A7C-4B0F-B571-E848E4B11EB0}" destId="{D378610A-F84D-4585-B8B6-5FF410A5EBD8}" srcOrd="0" destOrd="0" presId="urn:microsoft.com/office/officeart/2005/8/layout/pList1"/>
    <dgm:cxn modelId="{B0F6C9DE-9964-44A1-A4A2-5D4A8CA93D58}" type="presParOf" srcId="{C651C26B-5A7C-4B0F-B571-E848E4B11EB0}" destId="{BCFED6A0-3995-483C-B985-C0C1EC6BBC3B}" srcOrd="1" destOrd="0" presId="urn:microsoft.com/office/officeart/2005/8/layout/pList1"/>
    <dgm:cxn modelId="{A6C1FD28-803E-4EBC-BC4D-D5498FF1095D}" type="presParOf" srcId="{6222F4AF-03D7-4048-8E05-068F7C01C7DC}" destId="{D91A4D15-2E7D-444C-A144-EA03A8C6A447}" srcOrd="3" destOrd="0" presId="urn:microsoft.com/office/officeart/2005/8/layout/pList1"/>
    <dgm:cxn modelId="{C169CFBE-AF14-412D-8347-20D6900FF621}" type="presParOf" srcId="{6222F4AF-03D7-4048-8E05-068F7C01C7DC}" destId="{9E2CE5E0-D873-490D-86BF-B0C367EE0F4C}" srcOrd="4" destOrd="0" presId="urn:microsoft.com/office/officeart/2005/8/layout/pList1"/>
    <dgm:cxn modelId="{762733F4-D42B-4A26-98F1-DE7B0F0262ED}" type="presParOf" srcId="{9E2CE5E0-D873-490D-86BF-B0C367EE0F4C}" destId="{68DC81CE-7BBE-4505-8C0B-8B5D93A2E409}" srcOrd="0" destOrd="0" presId="urn:microsoft.com/office/officeart/2005/8/layout/pList1"/>
    <dgm:cxn modelId="{D63976AD-E1A9-4EE7-B13E-C40D416DAF37}" type="presParOf" srcId="{9E2CE5E0-D873-490D-86BF-B0C367EE0F4C}" destId="{7B375D65-F183-450C-8150-60147923E420}" srcOrd="1" destOrd="0" presId="urn:microsoft.com/office/officeart/2005/8/layout/pList1"/>
    <dgm:cxn modelId="{942C8F25-7D63-427C-A71D-A636C05565E2}" type="presParOf" srcId="{6222F4AF-03D7-4048-8E05-068F7C01C7DC}" destId="{3880B6D4-E0D4-4A56-B68A-9080DAEC9F12}" srcOrd="5" destOrd="0" presId="urn:microsoft.com/office/officeart/2005/8/layout/pList1"/>
    <dgm:cxn modelId="{3E5B7E6E-5D6F-4BFC-BBCF-E55E93DB2A82}" type="presParOf" srcId="{6222F4AF-03D7-4048-8E05-068F7C01C7DC}" destId="{0A24BE29-0879-4730-96F9-BF50A28BDBBE}" srcOrd="6" destOrd="0" presId="urn:microsoft.com/office/officeart/2005/8/layout/pList1"/>
    <dgm:cxn modelId="{56DE3ED4-37BF-46A9-AC82-4853789CE7BC}" type="presParOf" srcId="{0A24BE29-0879-4730-96F9-BF50A28BDBBE}" destId="{332AE205-5FE9-457C-B9A1-931BBBED788C}" srcOrd="0" destOrd="0" presId="urn:microsoft.com/office/officeart/2005/8/layout/pList1"/>
    <dgm:cxn modelId="{6D0599EC-C83F-4971-8E55-2CD9588B44D2}" type="presParOf" srcId="{0A24BE29-0879-4730-96F9-BF50A28BDBBE}" destId="{E89B3167-0BDB-47B5-B5D2-8DBE2B6DD93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FDE158-2A58-46D0-9812-DE08E4B67BE8}" type="doc">
      <dgm:prSet loTypeId="urn:microsoft.com/office/officeart/2005/8/layout/process4" loCatId="process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36FBAAA7-BAC4-41F5-B7B3-4853ED5AB807}">
      <dgm:prSet phldrT="[نص]" custT="1"/>
      <dgm:spPr/>
      <dgm:t>
        <a:bodyPr/>
        <a:lstStyle/>
        <a:p>
          <a:pPr algn="ctr"/>
          <a:r>
            <a:rPr lang="en-US" sz="2000" b="1" i="1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1- Directives </a:t>
          </a:r>
          <a:endParaRPr lang="en-US" sz="2000" b="1" i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8754D4-88E6-4322-8E7E-16B55604E065}" type="parTrans" cxnId="{F22C3840-B41E-4ECC-AD27-5B09C647AE5C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6E93AB7D-1E33-474B-B40F-021E4EC68B63}" type="sibTrans" cxnId="{F22C3840-B41E-4ECC-AD27-5B09C647AE5C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7B7CA202-E6FC-4D4E-8FBB-ED25297B632A}">
      <dgm:prSet phldrT="[نص]" custT="1"/>
      <dgm:spPr/>
      <dgm:t>
        <a:bodyPr/>
        <a:lstStyle/>
        <a:p>
          <a:pPr algn="ctr"/>
          <a:r>
            <a:rPr lang="en-US" sz="2000" b="1" i="0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Directives are special instructions for the compiler. They can override a setting from the IDE.</a:t>
          </a:r>
          <a:endParaRPr 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BA8D31-0E8B-43AE-9C26-63B1907BCCE0}" type="parTrans" cxnId="{5F63F6F6-1620-4D39-A02E-008914311052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1E999CE3-AF54-4AB3-96C1-43600EA43742}" type="sibTrans" cxnId="{5F63F6F6-1620-4D39-A02E-008914311052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89A15383-097F-47ED-9EC2-B6B04B311F96}">
      <dgm:prSet phldrT="[نص]" custT="1"/>
      <dgm:spPr/>
      <dgm:t>
        <a:bodyPr/>
        <a:lstStyle/>
        <a:p>
          <a:pPr algn="ctr"/>
          <a:r>
            <a:rPr lang="en-US" sz="2000" b="1" i="1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2- Configuration </a:t>
          </a:r>
          <a:endParaRPr lang="en-US" sz="2000" b="1" i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80AB30-B7BC-4C7D-AB16-EFDEBA0A2479}" type="parTrans" cxnId="{C8CA69FB-848A-4AEF-BC64-47A01B164183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5F92F646-2945-45C4-93FE-3967FA5342BD}" type="sibTrans" cxnId="{C8CA69FB-848A-4AEF-BC64-47A01B164183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AB444C5F-59E9-45E7-8B1C-484B55BF97FD}">
      <dgm:prSet phldrT="[نص]" custT="1"/>
      <dgm:spPr/>
      <dgm:t>
        <a:bodyPr/>
        <a:lstStyle/>
        <a:p>
          <a:pPr algn="ctr"/>
          <a:r>
            <a:rPr lang="en-US" sz="2000" b="1" i="0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Configuration commands initialize the hardware to the desired state.</a:t>
          </a:r>
          <a:endParaRPr 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E719CA-01BC-4199-BD3B-C5D743385EDF}" type="parTrans" cxnId="{2E7231DB-5694-4E74-A8CC-6E7D45744590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00026296-ED39-4E5E-A179-2FCF3D88E165}" type="sibTrans" cxnId="{2E7231DB-5694-4E74-A8CC-6E7D45744590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B5C613DF-DCC5-4BD7-BBAB-7021DD12B534}">
      <dgm:prSet phldrT="[نص]" custT="1"/>
      <dgm:spPr/>
      <dgm:t>
        <a:bodyPr/>
        <a:lstStyle/>
        <a:p>
          <a:pPr algn="ctr"/>
          <a:r>
            <a:rPr lang="en-US" sz="2000" b="1" i="1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3- Variables</a:t>
          </a:r>
          <a:endParaRPr lang="en-US" sz="2000" b="1" i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18A0D2-606A-4FDA-9D94-3D4192DFA3E7}" type="parTrans" cxnId="{BC73AE33-E26A-4BD5-85AD-F408823DF924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5CF75B6F-2771-4325-8D7D-B67B4A5BEAD0}" type="sibTrans" cxnId="{BC73AE33-E26A-4BD5-85AD-F408823DF924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5D7D5197-276C-4771-8F07-51A058AFE81A}">
      <dgm:prSet phldrT="[نص]" custT="1"/>
      <dgm:spPr/>
      <dgm:t>
        <a:bodyPr/>
        <a:lstStyle/>
        <a:p>
          <a:pPr algn="ctr"/>
          <a:r>
            <a:rPr lang="en-US" sz="2000" b="1" i="0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Dimension all required variables.</a:t>
          </a:r>
          <a:endParaRPr 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72F225-6844-4D1B-958A-AD913537C298}" type="parTrans" cxnId="{C0406B71-FA25-41CA-A120-4875EA4FD881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318A0015-AF51-4D72-8A0A-41A1BA814886}" type="sibTrans" cxnId="{C0406B71-FA25-41CA-A120-4875EA4FD881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C0976AC0-B863-4BCE-8835-95A14B05154D}">
      <dgm:prSet phldrT="[نص]" custT="1"/>
      <dgm:spPr/>
      <dgm:t>
        <a:bodyPr/>
        <a:lstStyle/>
        <a:p>
          <a:pPr algn="ctr"/>
          <a:r>
            <a:rPr lang="en-US" sz="2000" b="1" i="1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4- Main Program</a:t>
          </a:r>
          <a:endParaRPr lang="en-US" sz="2000" b="1" i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2260CE-9AB6-42F4-A7B6-51768884A2F5}" type="parTrans" cxnId="{780FBD81-94BB-415D-8C7D-2E39CC7ACF1C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058EADD4-0C3A-41CD-AA56-F258A5A68D39}" type="sibTrans" cxnId="{780FBD81-94BB-415D-8C7D-2E39CC7ACF1C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DA16FC0D-3966-497F-8A1C-A966750DC7C7}">
      <dgm:prSet phldrT="[نص]" custT="1"/>
      <dgm:spPr/>
      <dgm:t>
        <a:bodyPr/>
        <a:lstStyle/>
        <a:p>
          <a:pPr algn="ctr"/>
          <a:r>
            <a:rPr lang="en-US" sz="2000" b="1" i="1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5- Sub Routines </a:t>
          </a:r>
          <a:endParaRPr lang="en-US" sz="2000" b="1" i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E37506-DEC9-4DF6-87D2-6380334E13DC}" type="parTrans" cxnId="{BF8AD100-6318-4E49-9384-79F5A086C842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2789CE99-1078-49D0-9A68-5B375D764862}" type="sibTrans" cxnId="{BF8AD100-6318-4E49-9384-79F5A086C842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F85E365D-C022-4151-8B30-5F33BCC37DE7}">
      <dgm:prSet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all executive instructions such as: Mathematical Instruction. </a:t>
          </a:r>
          <a:endParaRPr 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183CFCF-D862-4076-B913-CFD88D554C33}" type="sibTrans" cxnId="{BB34841F-73C1-4C7F-9D85-47726D8D68A6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CF5FE28E-01FC-4756-9A19-6C1442249602}" type="parTrans" cxnId="{BB34841F-73C1-4C7F-9D85-47726D8D68A6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50B56B18-B4EA-4086-861C-8EF38C9E55A9}">
      <dgm:prSet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They are sub programs or </a:t>
          </a:r>
          <a:r>
            <a:rPr lang="en-US" sz="2000" b="1" i="0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sub procedures, call from the main program</a:t>
          </a:r>
          <a:endParaRPr 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BA014C-A519-4B67-B0A1-0E940C1260E9}" type="parTrans" cxnId="{75281CDB-CAEC-41B8-9E58-541B21F6B9FD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8775C6FA-7844-4D0B-A753-D651E7A7A9B6}" type="sibTrans" cxnId="{75281CDB-CAEC-41B8-9E58-541B21F6B9FD}">
      <dgm:prSet/>
      <dgm:spPr/>
      <dgm:t>
        <a:bodyPr/>
        <a:lstStyle/>
        <a:p>
          <a:pPr algn="ctr"/>
          <a:endParaRPr lang="en-US" sz="2800" b="1">
            <a:solidFill>
              <a:schemeClr val="bg1"/>
            </a:solidFill>
          </a:endParaRPr>
        </a:p>
      </dgm:t>
    </dgm:pt>
    <dgm:pt modelId="{D93E0C5B-5636-4EA7-B369-7F67EEBE8611}" type="pres">
      <dgm:prSet presAssocID="{41FDE158-2A58-46D0-9812-DE08E4B67B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rtl="1"/>
          <a:endParaRPr lang="ar-SY"/>
        </a:p>
      </dgm:t>
    </dgm:pt>
    <dgm:pt modelId="{2A09BF2F-D150-4C4B-931A-0E63122E9843}" type="pres">
      <dgm:prSet presAssocID="{DA16FC0D-3966-497F-8A1C-A966750DC7C7}" presName="boxAndChildren" presStyleCnt="0"/>
      <dgm:spPr/>
    </dgm:pt>
    <dgm:pt modelId="{88FC5A38-736C-4012-85A4-209493D1727F}" type="pres">
      <dgm:prSet presAssocID="{DA16FC0D-3966-497F-8A1C-A966750DC7C7}" presName="parentTextBox" presStyleLbl="node1" presStyleIdx="0" presStyleCnt="5" custLinFactNeighborY="79376"/>
      <dgm:spPr/>
      <dgm:t>
        <a:bodyPr/>
        <a:lstStyle/>
        <a:p>
          <a:endParaRPr lang="en-US"/>
        </a:p>
      </dgm:t>
    </dgm:pt>
    <dgm:pt modelId="{F78ACA05-7A16-48D1-97BC-DBF372096175}" type="pres">
      <dgm:prSet presAssocID="{DA16FC0D-3966-497F-8A1C-A966750DC7C7}" presName="entireBox" presStyleLbl="node1" presStyleIdx="0" presStyleCnt="5" custLinFactNeighborX="717" custLinFactNeighborY="-2088"/>
      <dgm:spPr/>
      <dgm:t>
        <a:bodyPr/>
        <a:lstStyle/>
        <a:p>
          <a:pPr rtl="1"/>
          <a:endParaRPr lang="ar-SY"/>
        </a:p>
      </dgm:t>
    </dgm:pt>
    <dgm:pt modelId="{082422DD-4F8E-4444-9E5C-A5D2C0B67102}" type="pres">
      <dgm:prSet presAssocID="{DA16FC0D-3966-497F-8A1C-A966750DC7C7}" presName="descendantBox" presStyleCnt="0"/>
      <dgm:spPr/>
    </dgm:pt>
    <dgm:pt modelId="{718355EF-D99E-4CF3-98BC-F16B1796F536}" type="pres">
      <dgm:prSet presAssocID="{50B56B18-B4EA-4086-861C-8EF38C9E55A9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623BD-CFEA-4604-9E61-C44EEA0987D3}" type="pres">
      <dgm:prSet presAssocID="{058EADD4-0C3A-41CD-AA56-F258A5A68D39}" presName="sp" presStyleCnt="0"/>
      <dgm:spPr/>
    </dgm:pt>
    <dgm:pt modelId="{749326FF-DB6E-494F-A103-CBB31531FC56}" type="pres">
      <dgm:prSet presAssocID="{C0976AC0-B863-4BCE-8835-95A14B05154D}" presName="arrowAndChildren" presStyleCnt="0"/>
      <dgm:spPr/>
    </dgm:pt>
    <dgm:pt modelId="{803A3163-E83E-4CAC-9E63-E72D25735D88}" type="pres">
      <dgm:prSet presAssocID="{C0976AC0-B863-4BCE-8835-95A14B05154D}" presName="parentTextArrow" presStyleLbl="node1" presStyleIdx="0" presStyleCnt="5"/>
      <dgm:spPr/>
      <dgm:t>
        <a:bodyPr/>
        <a:lstStyle/>
        <a:p>
          <a:endParaRPr lang="en-US"/>
        </a:p>
      </dgm:t>
    </dgm:pt>
    <dgm:pt modelId="{7D104CD6-DCFF-4B3D-B1B3-C048AF0C50E3}" type="pres">
      <dgm:prSet presAssocID="{C0976AC0-B863-4BCE-8835-95A14B05154D}" presName="arrow" presStyleLbl="node1" presStyleIdx="1" presStyleCnt="5"/>
      <dgm:spPr/>
      <dgm:t>
        <a:bodyPr/>
        <a:lstStyle/>
        <a:p>
          <a:pPr rtl="1"/>
          <a:endParaRPr lang="ar-SY"/>
        </a:p>
      </dgm:t>
    </dgm:pt>
    <dgm:pt modelId="{D90CC47B-7244-4361-AAC2-CBD5A04BDD44}" type="pres">
      <dgm:prSet presAssocID="{C0976AC0-B863-4BCE-8835-95A14B05154D}" presName="descendantArrow" presStyleCnt="0"/>
      <dgm:spPr/>
    </dgm:pt>
    <dgm:pt modelId="{E21693F5-E057-4038-82B9-A7F0084F8B0E}" type="pres">
      <dgm:prSet presAssocID="{F85E365D-C022-4151-8B30-5F33BCC37DE7}" presName="childTextArrow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7DC5E9-D9F4-4B3A-8FF4-31F0CEAD5A22}" type="pres">
      <dgm:prSet presAssocID="{5CF75B6F-2771-4325-8D7D-B67B4A5BEAD0}" presName="sp" presStyleCnt="0"/>
      <dgm:spPr/>
    </dgm:pt>
    <dgm:pt modelId="{45D7C6B2-C6DB-48D5-A7B0-2AD209CE63A0}" type="pres">
      <dgm:prSet presAssocID="{B5C613DF-DCC5-4BD7-BBAB-7021DD12B534}" presName="arrowAndChildren" presStyleCnt="0"/>
      <dgm:spPr/>
    </dgm:pt>
    <dgm:pt modelId="{F773CF52-42CD-47CF-B576-2CFFD9E1BC60}" type="pres">
      <dgm:prSet presAssocID="{B5C613DF-DCC5-4BD7-BBAB-7021DD12B534}" presName="parentTextArrow" presStyleLbl="node1" presStyleIdx="1" presStyleCnt="5"/>
      <dgm:spPr/>
      <dgm:t>
        <a:bodyPr/>
        <a:lstStyle/>
        <a:p>
          <a:pPr rtl="1"/>
          <a:endParaRPr lang="ar-SY"/>
        </a:p>
      </dgm:t>
    </dgm:pt>
    <dgm:pt modelId="{9777DA94-6857-486A-9A7A-4D95E0636C07}" type="pres">
      <dgm:prSet presAssocID="{B5C613DF-DCC5-4BD7-BBAB-7021DD12B534}" presName="arrow" presStyleLbl="node1" presStyleIdx="2" presStyleCnt="5"/>
      <dgm:spPr/>
      <dgm:t>
        <a:bodyPr/>
        <a:lstStyle/>
        <a:p>
          <a:pPr rtl="1"/>
          <a:endParaRPr lang="ar-SY"/>
        </a:p>
      </dgm:t>
    </dgm:pt>
    <dgm:pt modelId="{48237B06-1A79-438E-83BD-98DD026BA721}" type="pres">
      <dgm:prSet presAssocID="{B5C613DF-DCC5-4BD7-BBAB-7021DD12B534}" presName="descendantArrow" presStyleCnt="0"/>
      <dgm:spPr/>
    </dgm:pt>
    <dgm:pt modelId="{132C1D8F-0B87-407F-A59A-0424101A2906}" type="pres">
      <dgm:prSet presAssocID="{5D7D5197-276C-4771-8F07-51A058AFE81A}" presName="childTextArrow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Y"/>
        </a:p>
      </dgm:t>
    </dgm:pt>
    <dgm:pt modelId="{9DA34D6C-53E4-4A86-86F8-53F322DA09C7}" type="pres">
      <dgm:prSet presAssocID="{5F92F646-2945-45C4-93FE-3967FA5342BD}" presName="sp" presStyleCnt="0"/>
      <dgm:spPr/>
    </dgm:pt>
    <dgm:pt modelId="{1649DCFD-EA6A-4038-B8A8-21604F33429B}" type="pres">
      <dgm:prSet presAssocID="{89A15383-097F-47ED-9EC2-B6B04B311F96}" presName="arrowAndChildren" presStyleCnt="0"/>
      <dgm:spPr/>
    </dgm:pt>
    <dgm:pt modelId="{DA31C33C-68E4-4067-A2A8-F7D1A8A59DC2}" type="pres">
      <dgm:prSet presAssocID="{89A15383-097F-47ED-9EC2-B6B04B311F96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5E87BCAE-C897-408E-B6DA-3508B293E3C1}" type="pres">
      <dgm:prSet presAssocID="{89A15383-097F-47ED-9EC2-B6B04B311F96}" presName="arrow" presStyleLbl="node1" presStyleIdx="3" presStyleCnt="5"/>
      <dgm:spPr/>
      <dgm:t>
        <a:bodyPr/>
        <a:lstStyle/>
        <a:p>
          <a:endParaRPr lang="en-US"/>
        </a:p>
      </dgm:t>
    </dgm:pt>
    <dgm:pt modelId="{0DB8D559-1708-4AF8-99AE-6A0E826A3D69}" type="pres">
      <dgm:prSet presAssocID="{89A15383-097F-47ED-9EC2-B6B04B311F96}" presName="descendantArrow" presStyleCnt="0"/>
      <dgm:spPr/>
    </dgm:pt>
    <dgm:pt modelId="{0796A5B3-1D28-43DA-85BE-E552251887C2}" type="pres">
      <dgm:prSet presAssocID="{AB444C5F-59E9-45E7-8B1C-484B55BF97FD}" presName="childTextArrow" presStyleLbl="fgAccFollowNode1" presStyleIdx="3" presStyleCnt="5" custLinFactNeighborY="-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5AC93-261D-4292-9B1E-B9BD734F0F14}" type="pres">
      <dgm:prSet presAssocID="{6E93AB7D-1E33-474B-B40F-021E4EC68B63}" presName="sp" presStyleCnt="0"/>
      <dgm:spPr/>
    </dgm:pt>
    <dgm:pt modelId="{22D9DF52-BEEC-45F5-BDA2-CD275E1F1827}" type="pres">
      <dgm:prSet presAssocID="{36FBAAA7-BAC4-41F5-B7B3-4853ED5AB807}" presName="arrowAndChildren" presStyleCnt="0"/>
      <dgm:spPr/>
    </dgm:pt>
    <dgm:pt modelId="{2C1A03B5-84AE-4FE2-89E7-E864B0C77A9D}" type="pres">
      <dgm:prSet presAssocID="{36FBAAA7-BAC4-41F5-B7B3-4853ED5AB807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59E73F70-DAFD-4DB3-AB3F-AE7BBB22023F}" type="pres">
      <dgm:prSet presAssocID="{36FBAAA7-BAC4-41F5-B7B3-4853ED5AB807}" presName="arrow" presStyleLbl="node1" presStyleIdx="4" presStyleCnt="5"/>
      <dgm:spPr/>
      <dgm:t>
        <a:bodyPr/>
        <a:lstStyle/>
        <a:p>
          <a:endParaRPr lang="en-US"/>
        </a:p>
      </dgm:t>
    </dgm:pt>
    <dgm:pt modelId="{69EA245E-A3CA-4AEE-A9F5-A07CB873FC29}" type="pres">
      <dgm:prSet presAssocID="{36FBAAA7-BAC4-41F5-B7B3-4853ED5AB807}" presName="descendantArrow" presStyleCnt="0"/>
      <dgm:spPr/>
    </dgm:pt>
    <dgm:pt modelId="{C15CD1FE-7A00-42EC-B9A3-43DBEDD714DD}" type="pres">
      <dgm:prSet presAssocID="{7B7CA202-E6FC-4D4E-8FBB-ED25297B632A}" presName="childTextArrow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8AD100-6318-4E49-9384-79F5A086C842}" srcId="{41FDE158-2A58-46D0-9812-DE08E4B67BE8}" destId="{DA16FC0D-3966-497F-8A1C-A966750DC7C7}" srcOrd="4" destOrd="0" parTransId="{6FE37506-DEC9-4DF6-87D2-6380334E13DC}" sibTransId="{2789CE99-1078-49D0-9A68-5B375D764862}"/>
    <dgm:cxn modelId="{C8CA69FB-848A-4AEF-BC64-47A01B164183}" srcId="{41FDE158-2A58-46D0-9812-DE08E4B67BE8}" destId="{89A15383-097F-47ED-9EC2-B6B04B311F96}" srcOrd="1" destOrd="0" parTransId="{2F80AB30-B7BC-4C7D-AB16-EFDEBA0A2479}" sibTransId="{5F92F646-2945-45C4-93FE-3967FA5342BD}"/>
    <dgm:cxn modelId="{A58D5D32-D154-4FC7-9C3F-5EABC3CB52C6}" type="presOf" srcId="{7B7CA202-E6FC-4D4E-8FBB-ED25297B632A}" destId="{C15CD1FE-7A00-42EC-B9A3-43DBEDD714DD}" srcOrd="0" destOrd="0" presId="urn:microsoft.com/office/officeart/2005/8/layout/process4"/>
    <dgm:cxn modelId="{78A048E5-3882-45DD-A17C-4982C46AD78B}" type="presOf" srcId="{F85E365D-C022-4151-8B30-5F33BCC37DE7}" destId="{E21693F5-E057-4038-82B9-A7F0084F8B0E}" srcOrd="0" destOrd="0" presId="urn:microsoft.com/office/officeart/2005/8/layout/process4"/>
    <dgm:cxn modelId="{803034E7-161F-4627-B57B-70E5973EF148}" type="presOf" srcId="{5D7D5197-276C-4771-8F07-51A058AFE81A}" destId="{132C1D8F-0B87-407F-A59A-0424101A2906}" srcOrd="0" destOrd="0" presId="urn:microsoft.com/office/officeart/2005/8/layout/process4"/>
    <dgm:cxn modelId="{5EAC9903-BC16-4290-B80C-9CD205451A02}" type="presOf" srcId="{41FDE158-2A58-46D0-9812-DE08E4B67BE8}" destId="{D93E0C5B-5636-4EA7-B369-7F67EEBE8611}" srcOrd="0" destOrd="0" presId="urn:microsoft.com/office/officeart/2005/8/layout/process4"/>
    <dgm:cxn modelId="{851B9890-0139-4623-AA5C-EB61653292E6}" type="presOf" srcId="{36FBAAA7-BAC4-41F5-B7B3-4853ED5AB807}" destId="{59E73F70-DAFD-4DB3-AB3F-AE7BBB22023F}" srcOrd="1" destOrd="0" presId="urn:microsoft.com/office/officeart/2005/8/layout/process4"/>
    <dgm:cxn modelId="{924E9A30-29B6-447A-822F-5593FA96F27C}" type="presOf" srcId="{DA16FC0D-3966-497F-8A1C-A966750DC7C7}" destId="{F78ACA05-7A16-48D1-97BC-DBF372096175}" srcOrd="1" destOrd="0" presId="urn:microsoft.com/office/officeart/2005/8/layout/process4"/>
    <dgm:cxn modelId="{71929519-F0FB-4E3F-B24F-1455542E5750}" type="presOf" srcId="{B5C613DF-DCC5-4BD7-BBAB-7021DD12B534}" destId="{F773CF52-42CD-47CF-B576-2CFFD9E1BC60}" srcOrd="0" destOrd="0" presId="urn:microsoft.com/office/officeart/2005/8/layout/process4"/>
    <dgm:cxn modelId="{5EC57B0C-401B-4C35-AAF8-0E73446F4D4B}" type="presOf" srcId="{DA16FC0D-3966-497F-8A1C-A966750DC7C7}" destId="{88FC5A38-736C-4012-85A4-209493D1727F}" srcOrd="0" destOrd="0" presId="urn:microsoft.com/office/officeart/2005/8/layout/process4"/>
    <dgm:cxn modelId="{2E7231DB-5694-4E74-A8CC-6E7D45744590}" srcId="{89A15383-097F-47ED-9EC2-B6B04B311F96}" destId="{AB444C5F-59E9-45E7-8B1C-484B55BF97FD}" srcOrd="0" destOrd="0" parTransId="{2BE719CA-01BC-4199-BD3B-C5D743385EDF}" sibTransId="{00026296-ED39-4E5E-A179-2FCF3D88E165}"/>
    <dgm:cxn modelId="{780FBD81-94BB-415D-8C7D-2E39CC7ACF1C}" srcId="{41FDE158-2A58-46D0-9812-DE08E4B67BE8}" destId="{C0976AC0-B863-4BCE-8835-95A14B05154D}" srcOrd="3" destOrd="0" parTransId="{AE2260CE-9AB6-42F4-A7B6-51768884A2F5}" sibTransId="{058EADD4-0C3A-41CD-AA56-F258A5A68D39}"/>
    <dgm:cxn modelId="{F22C3840-B41E-4ECC-AD27-5B09C647AE5C}" srcId="{41FDE158-2A58-46D0-9812-DE08E4B67BE8}" destId="{36FBAAA7-BAC4-41F5-B7B3-4853ED5AB807}" srcOrd="0" destOrd="0" parTransId="{FE8754D4-88E6-4322-8E7E-16B55604E065}" sibTransId="{6E93AB7D-1E33-474B-B40F-021E4EC68B63}"/>
    <dgm:cxn modelId="{32A669CD-C12E-4312-A6D1-A3E5AA9FF034}" type="presOf" srcId="{89A15383-097F-47ED-9EC2-B6B04B311F96}" destId="{5E87BCAE-C897-408E-B6DA-3508B293E3C1}" srcOrd="1" destOrd="0" presId="urn:microsoft.com/office/officeart/2005/8/layout/process4"/>
    <dgm:cxn modelId="{75281CDB-CAEC-41B8-9E58-541B21F6B9FD}" srcId="{DA16FC0D-3966-497F-8A1C-A966750DC7C7}" destId="{50B56B18-B4EA-4086-861C-8EF38C9E55A9}" srcOrd="0" destOrd="0" parTransId="{B1BA014C-A519-4B67-B0A1-0E940C1260E9}" sibTransId="{8775C6FA-7844-4D0B-A753-D651E7A7A9B6}"/>
    <dgm:cxn modelId="{DF7B4A60-96B5-4F49-9DE5-2B70A318D95C}" type="presOf" srcId="{C0976AC0-B863-4BCE-8835-95A14B05154D}" destId="{803A3163-E83E-4CAC-9E63-E72D25735D88}" srcOrd="0" destOrd="0" presId="urn:microsoft.com/office/officeart/2005/8/layout/process4"/>
    <dgm:cxn modelId="{C0406B71-FA25-41CA-A120-4875EA4FD881}" srcId="{B5C613DF-DCC5-4BD7-BBAB-7021DD12B534}" destId="{5D7D5197-276C-4771-8F07-51A058AFE81A}" srcOrd="0" destOrd="0" parTransId="{D372F225-6844-4D1B-958A-AD913537C298}" sibTransId="{318A0015-AF51-4D72-8A0A-41A1BA814886}"/>
    <dgm:cxn modelId="{4AA507A3-4ED5-4A3C-A72E-786CFB2955B2}" type="presOf" srcId="{50B56B18-B4EA-4086-861C-8EF38C9E55A9}" destId="{718355EF-D99E-4CF3-98BC-F16B1796F536}" srcOrd="0" destOrd="0" presId="urn:microsoft.com/office/officeart/2005/8/layout/process4"/>
    <dgm:cxn modelId="{BB34841F-73C1-4C7F-9D85-47726D8D68A6}" srcId="{C0976AC0-B863-4BCE-8835-95A14B05154D}" destId="{F85E365D-C022-4151-8B30-5F33BCC37DE7}" srcOrd="0" destOrd="0" parTransId="{CF5FE28E-01FC-4756-9A19-6C1442249602}" sibTransId="{0183CFCF-D862-4076-B913-CFD88D554C33}"/>
    <dgm:cxn modelId="{BC73AE33-E26A-4BD5-85AD-F408823DF924}" srcId="{41FDE158-2A58-46D0-9812-DE08E4B67BE8}" destId="{B5C613DF-DCC5-4BD7-BBAB-7021DD12B534}" srcOrd="2" destOrd="0" parTransId="{4C18A0D2-606A-4FDA-9D94-3D4192DFA3E7}" sibTransId="{5CF75B6F-2771-4325-8D7D-B67B4A5BEAD0}"/>
    <dgm:cxn modelId="{C1F904A6-51B8-43C2-A7ED-3F1C4547423C}" type="presOf" srcId="{AB444C5F-59E9-45E7-8B1C-484B55BF97FD}" destId="{0796A5B3-1D28-43DA-85BE-E552251887C2}" srcOrd="0" destOrd="0" presId="urn:microsoft.com/office/officeart/2005/8/layout/process4"/>
    <dgm:cxn modelId="{958948DA-BF52-4EA5-99B4-70E590AE8ECC}" type="presOf" srcId="{89A15383-097F-47ED-9EC2-B6B04B311F96}" destId="{DA31C33C-68E4-4067-A2A8-F7D1A8A59DC2}" srcOrd="0" destOrd="0" presId="urn:microsoft.com/office/officeart/2005/8/layout/process4"/>
    <dgm:cxn modelId="{5F63F6F6-1620-4D39-A02E-008914311052}" srcId="{36FBAAA7-BAC4-41F5-B7B3-4853ED5AB807}" destId="{7B7CA202-E6FC-4D4E-8FBB-ED25297B632A}" srcOrd="0" destOrd="0" parTransId="{97BA8D31-0E8B-43AE-9C26-63B1907BCCE0}" sibTransId="{1E999CE3-AF54-4AB3-96C1-43600EA43742}"/>
    <dgm:cxn modelId="{512D9137-D02E-407D-B876-025578841312}" type="presOf" srcId="{36FBAAA7-BAC4-41F5-B7B3-4853ED5AB807}" destId="{2C1A03B5-84AE-4FE2-89E7-E864B0C77A9D}" srcOrd="0" destOrd="0" presId="urn:microsoft.com/office/officeart/2005/8/layout/process4"/>
    <dgm:cxn modelId="{DEF83389-3C9A-440C-9B43-D2AE22ABFA0E}" type="presOf" srcId="{B5C613DF-DCC5-4BD7-BBAB-7021DD12B534}" destId="{9777DA94-6857-486A-9A7A-4D95E0636C07}" srcOrd="1" destOrd="0" presId="urn:microsoft.com/office/officeart/2005/8/layout/process4"/>
    <dgm:cxn modelId="{688201F6-D184-429B-8BBC-A4617283D74B}" type="presOf" srcId="{C0976AC0-B863-4BCE-8835-95A14B05154D}" destId="{7D104CD6-DCFF-4B3D-B1B3-C048AF0C50E3}" srcOrd="1" destOrd="0" presId="urn:microsoft.com/office/officeart/2005/8/layout/process4"/>
    <dgm:cxn modelId="{295C708F-B3B4-4A61-B684-26BD290D068B}" type="presParOf" srcId="{D93E0C5B-5636-4EA7-B369-7F67EEBE8611}" destId="{2A09BF2F-D150-4C4B-931A-0E63122E9843}" srcOrd="0" destOrd="0" presId="urn:microsoft.com/office/officeart/2005/8/layout/process4"/>
    <dgm:cxn modelId="{1546C157-30C8-4D6F-B8EC-0E19738C7C28}" type="presParOf" srcId="{2A09BF2F-D150-4C4B-931A-0E63122E9843}" destId="{88FC5A38-736C-4012-85A4-209493D1727F}" srcOrd="0" destOrd="0" presId="urn:microsoft.com/office/officeart/2005/8/layout/process4"/>
    <dgm:cxn modelId="{CC770FCF-4A6F-4C67-A3B9-C51981C9D1F7}" type="presParOf" srcId="{2A09BF2F-D150-4C4B-931A-0E63122E9843}" destId="{F78ACA05-7A16-48D1-97BC-DBF372096175}" srcOrd="1" destOrd="0" presId="urn:microsoft.com/office/officeart/2005/8/layout/process4"/>
    <dgm:cxn modelId="{61AAEEB5-561C-4E65-966C-BD4ADC7063F0}" type="presParOf" srcId="{2A09BF2F-D150-4C4B-931A-0E63122E9843}" destId="{082422DD-4F8E-4444-9E5C-A5D2C0B67102}" srcOrd="2" destOrd="0" presId="urn:microsoft.com/office/officeart/2005/8/layout/process4"/>
    <dgm:cxn modelId="{A746E7F2-3C9A-4C82-8150-AB7FC8DD15B3}" type="presParOf" srcId="{082422DD-4F8E-4444-9E5C-A5D2C0B67102}" destId="{718355EF-D99E-4CF3-98BC-F16B1796F536}" srcOrd="0" destOrd="0" presId="urn:microsoft.com/office/officeart/2005/8/layout/process4"/>
    <dgm:cxn modelId="{B064D927-1EF0-460C-8DD1-C23B57F13117}" type="presParOf" srcId="{D93E0C5B-5636-4EA7-B369-7F67EEBE8611}" destId="{33A623BD-CFEA-4604-9E61-C44EEA0987D3}" srcOrd="1" destOrd="0" presId="urn:microsoft.com/office/officeart/2005/8/layout/process4"/>
    <dgm:cxn modelId="{FDDF9CBE-B090-4705-B9E9-F226A4A3EDF9}" type="presParOf" srcId="{D93E0C5B-5636-4EA7-B369-7F67EEBE8611}" destId="{749326FF-DB6E-494F-A103-CBB31531FC56}" srcOrd="2" destOrd="0" presId="urn:microsoft.com/office/officeart/2005/8/layout/process4"/>
    <dgm:cxn modelId="{4D3EAF4F-6AE9-4AEB-96CF-D8AF38647EBF}" type="presParOf" srcId="{749326FF-DB6E-494F-A103-CBB31531FC56}" destId="{803A3163-E83E-4CAC-9E63-E72D25735D88}" srcOrd="0" destOrd="0" presId="urn:microsoft.com/office/officeart/2005/8/layout/process4"/>
    <dgm:cxn modelId="{A564D963-2558-49C6-A75C-7B9C8A3E473E}" type="presParOf" srcId="{749326FF-DB6E-494F-A103-CBB31531FC56}" destId="{7D104CD6-DCFF-4B3D-B1B3-C048AF0C50E3}" srcOrd="1" destOrd="0" presId="urn:microsoft.com/office/officeart/2005/8/layout/process4"/>
    <dgm:cxn modelId="{28561334-5B16-40FC-9F5B-2BF11F4310DD}" type="presParOf" srcId="{749326FF-DB6E-494F-A103-CBB31531FC56}" destId="{D90CC47B-7244-4361-AAC2-CBD5A04BDD44}" srcOrd="2" destOrd="0" presId="urn:microsoft.com/office/officeart/2005/8/layout/process4"/>
    <dgm:cxn modelId="{50D9C792-593F-4FD5-8924-F8E52777E559}" type="presParOf" srcId="{D90CC47B-7244-4361-AAC2-CBD5A04BDD44}" destId="{E21693F5-E057-4038-82B9-A7F0084F8B0E}" srcOrd="0" destOrd="0" presId="urn:microsoft.com/office/officeart/2005/8/layout/process4"/>
    <dgm:cxn modelId="{39429C4C-A574-48E9-BDFD-86B6D0F11036}" type="presParOf" srcId="{D93E0C5B-5636-4EA7-B369-7F67EEBE8611}" destId="{4E7DC5E9-D9F4-4B3A-8FF4-31F0CEAD5A22}" srcOrd="3" destOrd="0" presId="urn:microsoft.com/office/officeart/2005/8/layout/process4"/>
    <dgm:cxn modelId="{80771E0E-18E6-4C67-B716-AEC78A9B5D3E}" type="presParOf" srcId="{D93E0C5B-5636-4EA7-B369-7F67EEBE8611}" destId="{45D7C6B2-C6DB-48D5-A7B0-2AD209CE63A0}" srcOrd="4" destOrd="0" presId="urn:microsoft.com/office/officeart/2005/8/layout/process4"/>
    <dgm:cxn modelId="{16BC07E5-8EF7-4150-8A5B-E9C7CFC3793E}" type="presParOf" srcId="{45D7C6B2-C6DB-48D5-A7B0-2AD209CE63A0}" destId="{F773CF52-42CD-47CF-B576-2CFFD9E1BC60}" srcOrd="0" destOrd="0" presId="urn:microsoft.com/office/officeart/2005/8/layout/process4"/>
    <dgm:cxn modelId="{157F07E7-98C4-48A5-9E5C-61CA9DED9901}" type="presParOf" srcId="{45D7C6B2-C6DB-48D5-A7B0-2AD209CE63A0}" destId="{9777DA94-6857-486A-9A7A-4D95E0636C07}" srcOrd="1" destOrd="0" presId="urn:microsoft.com/office/officeart/2005/8/layout/process4"/>
    <dgm:cxn modelId="{D17F324C-50E8-4468-B856-3E6B067B06DB}" type="presParOf" srcId="{45D7C6B2-C6DB-48D5-A7B0-2AD209CE63A0}" destId="{48237B06-1A79-438E-83BD-98DD026BA721}" srcOrd="2" destOrd="0" presId="urn:microsoft.com/office/officeart/2005/8/layout/process4"/>
    <dgm:cxn modelId="{8CD65C02-EE4E-4B75-94F7-BA3435DA1DF6}" type="presParOf" srcId="{48237B06-1A79-438E-83BD-98DD026BA721}" destId="{132C1D8F-0B87-407F-A59A-0424101A2906}" srcOrd="0" destOrd="0" presId="urn:microsoft.com/office/officeart/2005/8/layout/process4"/>
    <dgm:cxn modelId="{D7D5F6E8-BEF1-4752-A6B2-552DF88596A2}" type="presParOf" srcId="{D93E0C5B-5636-4EA7-B369-7F67EEBE8611}" destId="{9DA34D6C-53E4-4A86-86F8-53F322DA09C7}" srcOrd="5" destOrd="0" presId="urn:microsoft.com/office/officeart/2005/8/layout/process4"/>
    <dgm:cxn modelId="{4AEA307E-8E25-45A1-86F8-B028A5A6BB74}" type="presParOf" srcId="{D93E0C5B-5636-4EA7-B369-7F67EEBE8611}" destId="{1649DCFD-EA6A-4038-B8A8-21604F33429B}" srcOrd="6" destOrd="0" presId="urn:microsoft.com/office/officeart/2005/8/layout/process4"/>
    <dgm:cxn modelId="{C6FE1011-5685-4547-9029-14A9CDF1D34E}" type="presParOf" srcId="{1649DCFD-EA6A-4038-B8A8-21604F33429B}" destId="{DA31C33C-68E4-4067-A2A8-F7D1A8A59DC2}" srcOrd="0" destOrd="0" presId="urn:microsoft.com/office/officeart/2005/8/layout/process4"/>
    <dgm:cxn modelId="{F0F044C1-4B6F-4145-8215-818B3382E434}" type="presParOf" srcId="{1649DCFD-EA6A-4038-B8A8-21604F33429B}" destId="{5E87BCAE-C897-408E-B6DA-3508B293E3C1}" srcOrd="1" destOrd="0" presId="urn:microsoft.com/office/officeart/2005/8/layout/process4"/>
    <dgm:cxn modelId="{D91908E1-2EA1-402A-AFAC-71F98CEBB82D}" type="presParOf" srcId="{1649DCFD-EA6A-4038-B8A8-21604F33429B}" destId="{0DB8D559-1708-4AF8-99AE-6A0E826A3D69}" srcOrd="2" destOrd="0" presId="urn:microsoft.com/office/officeart/2005/8/layout/process4"/>
    <dgm:cxn modelId="{4ADDA09A-4D58-4C33-8B18-B9670BFA9729}" type="presParOf" srcId="{0DB8D559-1708-4AF8-99AE-6A0E826A3D69}" destId="{0796A5B3-1D28-43DA-85BE-E552251887C2}" srcOrd="0" destOrd="0" presId="urn:microsoft.com/office/officeart/2005/8/layout/process4"/>
    <dgm:cxn modelId="{2284C6A8-E4A7-47DB-A055-D48560CEEA6D}" type="presParOf" srcId="{D93E0C5B-5636-4EA7-B369-7F67EEBE8611}" destId="{F205AC93-261D-4292-9B1E-B9BD734F0F14}" srcOrd="7" destOrd="0" presId="urn:microsoft.com/office/officeart/2005/8/layout/process4"/>
    <dgm:cxn modelId="{AA1CB9EE-FE1D-4F4D-BB91-6032D5E70FD0}" type="presParOf" srcId="{D93E0C5B-5636-4EA7-B369-7F67EEBE8611}" destId="{22D9DF52-BEEC-45F5-BDA2-CD275E1F1827}" srcOrd="8" destOrd="0" presId="urn:microsoft.com/office/officeart/2005/8/layout/process4"/>
    <dgm:cxn modelId="{D6A7EB58-2411-4EE7-868A-E3C7DF2536DF}" type="presParOf" srcId="{22D9DF52-BEEC-45F5-BDA2-CD275E1F1827}" destId="{2C1A03B5-84AE-4FE2-89E7-E864B0C77A9D}" srcOrd="0" destOrd="0" presId="urn:microsoft.com/office/officeart/2005/8/layout/process4"/>
    <dgm:cxn modelId="{8762A31B-AC59-4D45-8466-00CEA57415F6}" type="presParOf" srcId="{22D9DF52-BEEC-45F5-BDA2-CD275E1F1827}" destId="{59E73F70-DAFD-4DB3-AB3F-AE7BBB22023F}" srcOrd="1" destOrd="0" presId="urn:microsoft.com/office/officeart/2005/8/layout/process4"/>
    <dgm:cxn modelId="{02280464-910A-401E-BB13-7F419C528EA3}" type="presParOf" srcId="{22D9DF52-BEEC-45F5-BDA2-CD275E1F1827}" destId="{69EA245E-A3CA-4AEE-A9F5-A07CB873FC29}" srcOrd="2" destOrd="0" presId="urn:microsoft.com/office/officeart/2005/8/layout/process4"/>
    <dgm:cxn modelId="{15C91567-8ED2-4116-8A1B-15D55E5B4728}" type="presParOf" srcId="{69EA245E-A3CA-4AEE-A9F5-A07CB873FC29}" destId="{C15CD1FE-7A00-42EC-B9A3-43DBEDD714D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3C1EA7E-7564-4D40-84ED-1A15442329B6}" type="datetimeFigureOut">
              <a:rPr lang="ar-SY" smtClean="0"/>
              <a:t>09/10/1437</a:t>
            </a:fld>
            <a:endParaRPr lang="ar-S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8A823-FF75-4EC6-B342-3BBDEE68850A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56256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7CF82-6DBF-4C68-8A29-D965C8D7B262}" type="slidenum">
              <a:rPr lang="ar-SY" smtClean="0">
                <a:solidFill>
                  <a:prstClr val="black"/>
                </a:solidFill>
              </a:rPr>
              <a:pPr/>
              <a:t>5</a:t>
            </a:fld>
            <a:endParaRPr lang="ar-SY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88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A823-FF75-4EC6-B342-3BBDEE68850A}" type="slidenum">
              <a:rPr lang="ar-SY" smtClean="0"/>
              <a:t>11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09839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1"/>
            <a:r>
              <a:rPr lang="ar-SA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مميزات  القالبة المصغرة:</a:t>
            </a:r>
            <a:r>
              <a:rPr lang="en-US" sz="105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[1]</a:t>
            </a:r>
            <a:endParaRPr lang="en-US" sz="9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الإنتقال من القالبات المركزية للقالبات الموزّعة يحسّن من حصاد الطاقة.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دمج المبدلات مع وحدات اللوح الكهروشمسي يخفّض من تكاليف التركيب.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زيادة وثوقية النظام من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لـ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عاماً من خلال تقليل درجة حرارة المبدل وبالتالي الإستغناء عن مرواح التبريد.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استبدال التقطيع القوي بالتقطيع الناعم يحسن الفعاليّة ويقلل تبديد الحرارة.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التصاميم الموحّدة ( للأجهزة والبرمجيات ) تحسن الإستقرارية وتخفّض التكاليف – وبالتالي الانتقال من صناعة القطعة لإنتاج كميات كبيرة.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الإستغناء عن المكثفات الكيميائية ( بسبب معدل الفشل المرتفع لها ) يتطلّب عند التصميم زيادة مستوى الجهد لتقليل التيار وبالتالي السماح باستخدام مكثفات غير كيميائية ذات سعة أقل.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استخدام المبدلات الموصولة مع الشبكة العامة يُغني عن الحاجة للبطاريات في العديد من التطبيقات وذلك لأن البطاريات مكلفة مادياً وتحتاج للصيانة وعمرها قصير.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القالبات المصغرة غالباً ما تكون ذات طاقة أقل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(Few hundred watts)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و تتميز بتخفيض درجة الحرارة الداخلية وبالتالي زيادة الوثوقية.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أنظمة القالبات الكهروشمسية المصغّرة تتطلّب عدة قالبات للتعامل مع مستوى طاقة محددة، مما يُسهم في زيادة كميات الإنتاج وبالتالي تقليل التكلفة.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A823-FF75-4EC6-B342-3BBDEE68850A}" type="slidenum">
              <a:rPr lang="ar-SY" smtClean="0"/>
              <a:t>12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32160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029C8-C62D-46E7-8018-290DC38ACF39}" type="slidenum">
              <a:rPr lang="ar-AE" smtClean="0">
                <a:solidFill>
                  <a:prstClr val="black"/>
                </a:solidFill>
              </a:rPr>
              <a:pPr/>
              <a:t>26</a:t>
            </a:fld>
            <a:endParaRPr lang="ar-A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0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029C8-C62D-46E7-8018-290DC38ACF39}" type="slidenum">
              <a:rPr lang="ar-AE" smtClean="0">
                <a:solidFill>
                  <a:prstClr val="black"/>
                </a:solidFill>
              </a:rPr>
              <a:pPr/>
              <a:t>27</a:t>
            </a:fld>
            <a:endParaRPr lang="ar-A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337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85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987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6748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651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4333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066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041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1832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404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408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46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38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173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705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145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695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8000" contras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0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</p:sldLayoutIdLst>
  <p:hf sldNum="0"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3.xml"/><Relationship Id="rId7" Type="http://schemas.openxmlformats.org/officeDocument/2006/relationships/slide" Target="slide15.xml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8.jpg"/><Relationship Id="rId5" Type="http://schemas.openxmlformats.org/officeDocument/2006/relationships/slide" Target="slide18.xml"/><Relationship Id="rId10" Type="http://schemas.openxmlformats.org/officeDocument/2006/relationships/image" Target="../media/image22.jpg"/><Relationship Id="rId4" Type="http://schemas.openxmlformats.org/officeDocument/2006/relationships/image" Target="../media/image21.png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slide" Target="slide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0617" cy="6858000"/>
          </a:xfrm>
          <a:prstGeom prst="rect">
            <a:avLst/>
          </a:prstGeom>
        </p:spPr>
      </p:pic>
      <p:pic>
        <p:nvPicPr>
          <p:cNvPr id="3" name="صورة 10" descr="bulb.gif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867916" y="2601753"/>
            <a:ext cx="494782" cy="53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gular Pentagon 3"/>
          <p:cNvSpPr/>
          <p:nvPr/>
        </p:nvSpPr>
        <p:spPr>
          <a:xfrm>
            <a:off x="11430000" y="6238568"/>
            <a:ext cx="516194" cy="50144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1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0"/>
          <a:stretch/>
        </p:blipFill>
        <p:spPr bwMode="auto">
          <a:xfrm>
            <a:off x="713730" y="1515642"/>
            <a:ext cx="10764540" cy="4289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15728"/>
            <a:ext cx="8826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gular Pentagon 3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9090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7906" y="0"/>
            <a:ext cx="12219906" cy="38636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ar-SY" sz="2400" b="1" dirty="0" smtClean="0">
                <a:solidFill>
                  <a:srgbClr val="002060"/>
                </a:solidFill>
                <a:cs typeface="AlHurraTxtreg" pitchFamily="2" charset="-78"/>
              </a:rPr>
              <a:t>المخطط الصندوقي  المبسط للنظام</a:t>
            </a:r>
            <a:endParaRPr lang="en-US" sz="2400" b="1" dirty="0">
              <a:solidFill>
                <a:srgbClr val="002060"/>
              </a:solidFill>
              <a:cs typeface="AlHurraTxtreg" pitchFamily="2" charset="-78"/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6207616" y="918694"/>
            <a:ext cx="1983346" cy="10303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Analoge Sensors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1813775" y="2369714"/>
            <a:ext cx="1983346" cy="1030310"/>
          </a:xfrm>
          <a:prstGeom prst="flowChartAlternate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LDR Alarm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3797121" y="918694"/>
            <a:ext cx="1983346" cy="10303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Digital Sensors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" name="Flowchart: Alternate Process 19"/>
          <p:cNvSpPr/>
          <p:nvPr/>
        </p:nvSpPr>
        <p:spPr>
          <a:xfrm>
            <a:off x="4994855" y="2369714"/>
            <a:ext cx="1983346" cy="103031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Microcontroller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1" name="Flowchart: Alternate Process 20"/>
          <p:cNvSpPr/>
          <p:nvPr/>
        </p:nvSpPr>
        <p:spPr>
          <a:xfrm>
            <a:off x="4981977" y="4451799"/>
            <a:ext cx="1983346" cy="103031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LABVIEW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 rot="5400000">
            <a:off x="5703194" y="2026277"/>
            <a:ext cx="540912" cy="38636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Flowchart: Alternate Process 22"/>
          <p:cNvSpPr/>
          <p:nvPr/>
        </p:nvSpPr>
        <p:spPr>
          <a:xfrm>
            <a:off x="6965323" y="5434887"/>
            <a:ext cx="1983346" cy="103031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Digital Indicators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4" name="Flowchart: Alternate Process 23"/>
          <p:cNvSpPr/>
          <p:nvPr/>
        </p:nvSpPr>
        <p:spPr>
          <a:xfrm>
            <a:off x="3011509" y="5434887"/>
            <a:ext cx="1983346" cy="103031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Analoge Indicators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3797121" y="2665928"/>
            <a:ext cx="1197734" cy="437881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Left-Right-Up Arrow 31"/>
          <p:cNvSpPr/>
          <p:nvPr/>
        </p:nvSpPr>
        <p:spPr>
          <a:xfrm>
            <a:off x="4975537" y="5482109"/>
            <a:ext cx="2002664" cy="704047"/>
          </a:xfrm>
          <a:prstGeom prst="leftRigh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Left-Right Arrow 33"/>
          <p:cNvSpPr/>
          <p:nvPr/>
        </p:nvSpPr>
        <p:spPr>
          <a:xfrm rot="5400000">
            <a:off x="5318972" y="3725750"/>
            <a:ext cx="1335111" cy="36597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Alternate Process 35"/>
          <p:cNvSpPr/>
          <p:nvPr/>
        </p:nvSpPr>
        <p:spPr>
          <a:xfrm>
            <a:off x="8190962" y="2369714"/>
            <a:ext cx="1983346" cy="1030310"/>
          </a:xfrm>
          <a:prstGeom prst="flowChartAlternate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Digital Control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7" name="Left Arrow 36"/>
          <p:cNvSpPr/>
          <p:nvPr/>
        </p:nvSpPr>
        <p:spPr>
          <a:xfrm>
            <a:off x="6993228" y="2665928"/>
            <a:ext cx="1197734" cy="437881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gular Pentagon 17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11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297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  <p:bldP spid="20" grpId="0" animBg="1"/>
      <p:bldP spid="21" grpId="0" animBg="1"/>
      <p:bldP spid="11" grpId="0" animBg="1"/>
      <p:bldP spid="23" grpId="0" animBg="1"/>
      <p:bldP spid="24" grpId="0" animBg="1"/>
      <p:bldP spid="14" grpId="0" animBg="1"/>
      <p:bldP spid="32" grpId="0" animBg="1"/>
      <p:bldP spid="34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Alternate Process 7">
            <a:hlinkClick r:id="rId3" action="ppaction://hlinksldjump"/>
          </p:cNvPr>
          <p:cNvSpPr/>
          <p:nvPr/>
        </p:nvSpPr>
        <p:spPr>
          <a:xfrm>
            <a:off x="6062324" y="3322769"/>
            <a:ext cx="2016283" cy="549060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FT – 232</a:t>
            </a:r>
            <a:b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RS 232 - USB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3575288" y="4196104"/>
            <a:ext cx="6928280" cy="2661896"/>
          </a:xfrm>
          <a:prstGeom prst="flowChartAlternateProcess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b="1" dirty="0">
              <a:solidFill>
                <a:schemeClr val="bg1"/>
              </a:solidFill>
              <a:effectLst/>
              <a:ea typeface="Times New Roman"/>
              <a:cs typeface="Arial"/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4582865" y="1925762"/>
            <a:ext cx="4948571" cy="916815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/>
            </a:r>
            <a:b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     </a:t>
            </a:r>
            <a:b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   Microprocessor:  ATmega-128</a:t>
            </a:r>
            <a:endParaRPr lang="en-US" sz="1400" b="1" dirty="0">
              <a:solidFill>
                <a:schemeClr val="bg1"/>
              </a:solidFill>
              <a:effectLst/>
              <a:ea typeface="Times New Roman"/>
              <a:cs typeface="Arial"/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4721852" y="2012937"/>
            <a:ext cx="4671135" cy="265001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ADC “port F” 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4721852" y="0"/>
            <a:ext cx="4809584" cy="1439206"/>
          </a:xfrm>
          <a:prstGeom prst="flowChartAlternateProcess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Analoge Sensors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 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 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6246702" y="4969932"/>
            <a:ext cx="1735474" cy="732989"/>
          </a:xfrm>
          <a:prstGeom prst="flowChartAlternateProces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Analoge </a:t>
            </a:r>
            <a:b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Sensors</a:t>
            </a:r>
            <a:b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Indicators</a:t>
            </a:r>
            <a:endParaRPr lang="en-US" sz="1400" b="1" dirty="0">
              <a:solidFill>
                <a:schemeClr val="bg1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3800049" y="4640388"/>
            <a:ext cx="1735474" cy="738332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Digital Sensors</a:t>
            </a:r>
            <a:b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Indicators</a:t>
            </a:r>
            <a:endParaRPr lang="en-US" sz="1400" b="1" dirty="0">
              <a:solidFill>
                <a:schemeClr val="bg1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3800049" y="5959863"/>
            <a:ext cx="1718325" cy="713029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Digital Control</a:t>
            </a:r>
            <a:endParaRPr lang="en-US" sz="1400" b="1" dirty="0">
              <a:solidFill>
                <a:schemeClr val="bg1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16" name="Picture 15" descr="avr_chi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8219579" y="2384170"/>
            <a:ext cx="902150" cy="42070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Flowchart: Alternate Process 16">
            <a:hlinkClick r:id="rId5" action="ppaction://hlinksldjump"/>
          </p:cNvPr>
          <p:cNvSpPr/>
          <p:nvPr/>
        </p:nvSpPr>
        <p:spPr>
          <a:xfrm>
            <a:off x="7167586" y="543274"/>
            <a:ext cx="1094882" cy="359263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MIC</a:t>
            </a:r>
            <a:endParaRPr lang="en-US" sz="1400" b="1" dirty="0">
              <a:solidFill>
                <a:schemeClr val="bg1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Flowchart: Alternate Process 17">
            <a:hlinkClick r:id="rId6" action="ppaction://hlinksldjump"/>
          </p:cNvPr>
          <p:cNvSpPr/>
          <p:nvPr/>
        </p:nvSpPr>
        <p:spPr>
          <a:xfrm>
            <a:off x="5964448" y="553121"/>
            <a:ext cx="1106018" cy="359263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LDR</a:t>
            </a:r>
            <a:endParaRPr lang="en-US" sz="1400" b="1" dirty="0">
              <a:solidFill>
                <a:schemeClr val="bg1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9" name="Flowchart: Alternate Process 18">
            <a:hlinkClick r:id="rId7" action="ppaction://hlinksldjump"/>
          </p:cNvPr>
          <p:cNvSpPr/>
          <p:nvPr/>
        </p:nvSpPr>
        <p:spPr>
          <a:xfrm>
            <a:off x="4813329" y="558403"/>
            <a:ext cx="1045159" cy="373154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LM-35</a:t>
            </a:r>
            <a:endParaRPr lang="en-US" sz="1400" b="1" dirty="0">
              <a:solidFill>
                <a:schemeClr val="bg1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Flowchart: Alternate Process 19">
            <a:hlinkClick r:id="rId8" action="ppaction://hlinksldjump"/>
          </p:cNvPr>
          <p:cNvSpPr/>
          <p:nvPr/>
        </p:nvSpPr>
        <p:spPr>
          <a:xfrm>
            <a:off x="8341144" y="541285"/>
            <a:ext cx="1073452" cy="357448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RC</a:t>
            </a:r>
            <a:endParaRPr lang="en-US" sz="1400" b="1" dirty="0">
              <a:solidFill>
                <a:schemeClr val="bg1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1" name="Flowchart: Alternate Process 20"/>
          <p:cNvSpPr/>
          <p:nvPr/>
        </p:nvSpPr>
        <p:spPr>
          <a:xfrm>
            <a:off x="1046747" y="1984527"/>
            <a:ext cx="2282286" cy="820348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Times New Roman"/>
                <a:cs typeface="Arial"/>
              </a:rPr>
              <a:t>Digital Sensors</a:t>
            </a:r>
            <a:br>
              <a:rPr lang="en-US" sz="1400" b="1" dirty="0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Times New Roman"/>
                <a:cs typeface="Arial"/>
              </a:rPr>
            </a:br>
            <a:r>
              <a:rPr lang="en-US" sz="1400" b="1" dirty="0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Times New Roman"/>
                <a:cs typeface="Arial"/>
              </a:rPr>
              <a:t>8-Logical Switches</a:t>
            </a:r>
            <a:endParaRPr lang="en-US" sz="1400" b="1" dirty="0">
              <a:solidFill>
                <a:schemeClr val="bg1"/>
              </a:solidFill>
              <a:effectLst/>
              <a:ea typeface="Times New Roman"/>
              <a:cs typeface="Arial"/>
            </a:endParaRPr>
          </a:p>
        </p:txBody>
      </p:sp>
      <p:cxnSp>
        <p:nvCxnSpPr>
          <p:cNvPr id="22" name="Elbow Connector 21"/>
          <p:cNvCxnSpPr/>
          <p:nvPr/>
        </p:nvCxnSpPr>
        <p:spPr>
          <a:xfrm flipV="1">
            <a:off x="5335909" y="912383"/>
            <a:ext cx="3491426" cy="189839"/>
          </a:xfrm>
          <a:prstGeom prst="bentConnector3">
            <a:avLst>
              <a:gd name="adj1" fmla="val 100159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5" idx="2"/>
          </p:cNvCxnSpPr>
          <p:nvPr/>
        </p:nvCxnSpPr>
        <p:spPr>
          <a:xfrm flipV="1">
            <a:off x="5335909" y="931556"/>
            <a:ext cx="0" cy="17594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30" idx="2"/>
          </p:cNvCxnSpPr>
          <p:nvPr/>
        </p:nvCxnSpPr>
        <p:spPr>
          <a:xfrm flipV="1">
            <a:off x="7715028" y="902535"/>
            <a:ext cx="0" cy="19625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07711" y="912383"/>
            <a:ext cx="9747" cy="19954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Flowchart: Alternate Process 25"/>
          <p:cNvSpPr/>
          <p:nvPr/>
        </p:nvSpPr>
        <p:spPr>
          <a:xfrm>
            <a:off x="1445541" y="437491"/>
            <a:ext cx="1591436" cy="55484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LDR</a:t>
            </a:r>
            <a:b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Alarm</a:t>
            </a:r>
          </a:p>
        </p:txBody>
      </p:sp>
      <p:cxnSp>
        <p:nvCxnSpPr>
          <p:cNvPr id="27" name="Straight Arrow Connector 26"/>
          <p:cNvCxnSpPr>
            <a:stCxn id="13" idx="1"/>
          </p:cNvCxnSpPr>
          <p:nvPr/>
        </p:nvCxnSpPr>
        <p:spPr>
          <a:xfrm flipH="1" flipV="1">
            <a:off x="3036978" y="714915"/>
            <a:ext cx="1684874" cy="468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Flowchart: Alternate Process 27"/>
          <p:cNvSpPr/>
          <p:nvPr/>
        </p:nvSpPr>
        <p:spPr>
          <a:xfrm>
            <a:off x="1046747" y="6024282"/>
            <a:ext cx="1677357" cy="554289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/>
                <a:ea typeface="Times New Roman"/>
                <a:cs typeface="Arial"/>
              </a:rPr>
              <a:t>Indicators</a:t>
            </a:r>
            <a:endParaRPr lang="en-US" sz="1400" b="1" dirty="0">
              <a:solidFill>
                <a:schemeClr val="bg1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092640" y="1111928"/>
            <a:ext cx="0" cy="8138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1"/>
            <a:endCxn id="18" idx="3"/>
          </p:cNvCxnSpPr>
          <p:nvPr/>
        </p:nvCxnSpPr>
        <p:spPr>
          <a:xfrm flipH="1">
            <a:off x="3329033" y="2384170"/>
            <a:ext cx="1253831" cy="1053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Pentagon 30">
            <a:hlinkClick r:id="rId9" action="ppaction://hlinksldjump"/>
          </p:cNvPr>
          <p:cNvSpPr/>
          <p:nvPr/>
        </p:nvSpPr>
        <p:spPr>
          <a:xfrm>
            <a:off x="8955310" y="5327493"/>
            <a:ext cx="1460011" cy="489483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VISA</a:t>
            </a:r>
            <a:b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</a:br>
            <a:r>
              <a:rPr lang="en-US" sz="1400" b="1" dirty="0">
                <a:solidFill>
                  <a:schemeClr val="bg1"/>
                </a:solidFill>
                <a:effectLst/>
                <a:ea typeface="Times New Roman"/>
                <a:cs typeface="Arial"/>
              </a:rPr>
              <a:t>Lib.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092640" y="3826981"/>
            <a:ext cx="12559" cy="47987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4" idx="1"/>
          </p:cNvCxnSpPr>
          <p:nvPr/>
        </p:nvCxnSpPr>
        <p:spPr>
          <a:xfrm>
            <a:off x="2724104" y="6301426"/>
            <a:ext cx="1075946" cy="1495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6" idx="3"/>
            <a:endCxn id="15" idx="3"/>
          </p:cNvCxnSpPr>
          <p:nvPr/>
        </p:nvCxnSpPr>
        <p:spPr>
          <a:xfrm>
            <a:off x="9531436" y="2384170"/>
            <a:ext cx="972132" cy="3142882"/>
          </a:xfrm>
          <a:prstGeom prst="bentConnector3">
            <a:avLst>
              <a:gd name="adj1" fmla="val 142279"/>
            </a:avLst>
          </a:prstGeom>
          <a:ln w="38100"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72" y="5925684"/>
            <a:ext cx="1155334" cy="866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911" y="4343387"/>
            <a:ext cx="785766" cy="78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34" y="4385470"/>
            <a:ext cx="1678212" cy="509837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21" idx="2"/>
            <a:endCxn id="14" idx="1"/>
          </p:cNvCxnSpPr>
          <p:nvPr/>
        </p:nvCxnSpPr>
        <p:spPr>
          <a:xfrm rot="16200000" flipH="1">
            <a:off x="1891630" y="3101134"/>
            <a:ext cx="2204679" cy="1612159"/>
          </a:xfrm>
          <a:prstGeom prst="bentConnector2">
            <a:avLst/>
          </a:prstGeom>
          <a:ln w="38100"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3" idx="2"/>
            <a:endCxn id="6" idx="0"/>
          </p:cNvCxnSpPr>
          <p:nvPr/>
        </p:nvCxnSpPr>
        <p:spPr>
          <a:xfrm>
            <a:off x="7114439" y="5702921"/>
            <a:ext cx="0" cy="222763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092640" y="2842899"/>
            <a:ext cx="12559" cy="47987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gular Pentagon 3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73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18" y="-1"/>
            <a:ext cx="7477380" cy="289332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83" y="-2"/>
            <a:ext cx="2785736" cy="289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2" y="2893325"/>
            <a:ext cx="10263115" cy="3964676"/>
          </a:xfrm>
          <a:prstGeom prst="rect">
            <a:avLst/>
          </a:prstGeom>
        </p:spPr>
      </p:pic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13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268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8299" y="600501"/>
            <a:ext cx="10044752" cy="22467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1"/>
            <a:r>
              <a:rPr lang="ar-SY" sz="2000" b="1" dirty="0" smtClean="0">
                <a:solidFill>
                  <a:schemeClr val="bg1"/>
                </a:solidFill>
              </a:rPr>
              <a:t>من </a:t>
            </a:r>
            <a:r>
              <a:rPr lang="ar-SY" sz="2000" b="1" dirty="0">
                <a:solidFill>
                  <a:schemeClr val="bg1"/>
                </a:solidFill>
              </a:rPr>
              <a:t>أجل برمجة المنفذ التسلسلي في البيئة </a:t>
            </a:r>
            <a:r>
              <a:rPr lang="en-US" sz="2000" b="1" dirty="0" err="1">
                <a:solidFill>
                  <a:schemeClr val="bg1"/>
                </a:solidFill>
              </a:rPr>
              <a:t>LabVIEW</a:t>
            </a:r>
            <a:r>
              <a:rPr lang="ar-SY" sz="2000" b="1" dirty="0">
                <a:solidFill>
                  <a:schemeClr val="bg1"/>
                </a:solidFill>
              </a:rPr>
              <a:t> فإنه يجب تنصيب الموديولات </a:t>
            </a:r>
            <a:r>
              <a:rPr lang="ar-SY" sz="2000" b="1" dirty="0" smtClean="0">
                <a:solidFill>
                  <a:schemeClr val="bg1"/>
                </a:solidFill>
              </a:rPr>
              <a:t>التالية: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lvl="0" algn="r" rtl="1"/>
            <a:r>
              <a:rPr lang="en-US" sz="2000" b="1" dirty="0" smtClean="0">
                <a:solidFill>
                  <a:schemeClr val="bg1"/>
                </a:solidFill>
              </a:rPr>
              <a:t>NI </a:t>
            </a:r>
            <a:r>
              <a:rPr lang="en-US" sz="2000" b="1" dirty="0" err="1" smtClean="0">
                <a:solidFill>
                  <a:schemeClr val="bg1"/>
                </a:solidFill>
              </a:rPr>
              <a:t>LabVIEW</a:t>
            </a:r>
            <a:r>
              <a:rPr lang="en-US" sz="2000" b="1" dirty="0" smtClean="0">
                <a:solidFill>
                  <a:schemeClr val="bg1"/>
                </a:solidFill>
              </a:rPr>
              <a:t> 2011</a:t>
            </a:r>
          </a:p>
          <a:p>
            <a:pPr lvl="0" algn="r" rtl="1"/>
            <a:r>
              <a:rPr lang="en-US" sz="2000" b="1" dirty="0" smtClean="0">
                <a:solidFill>
                  <a:schemeClr val="bg1"/>
                </a:solidFill>
              </a:rPr>
              <a:t>NI </a:t>
            </a:r>
            <a:r>
              <a:rPr lang="en-US" sz="2000" b="1" dirty="0">
                <a:solidFill>
                  <a:schemeClr val="bg1"/>
                </a:solidFill>
              </a:rPr>
              <a:t>VISA 511full</a:t>
            </a:r>
          </a:p>
          <a:p>
            <a:pPr lvl="0" algn="r" rtl="1"/>
            <a:r>
              <a:rPr lang="en-US" sz="2000" b="1" dirty="0">
                <a:solidFill>
                  <a:schemeClr val="bg1"/>
                </a:solidFill>
              </a:rPr>
              <a:t>NI-</a:t>
            </a:r>
            <a:r>
              <a:rPr lang="en-US" sz="2000" b="1" dirty="0" err="1">
                <a:solidFill>
                  <a:schemeClr val="bg1"/>
                </a:solidFill>
              </a:rPr>
              <a:t>VISA_Runtime</a:t>
            </a:r>
            <a:endParaRPr lang="en-US" sz="2000" b="1" dirty="0">
              <a:solidFill>
                <a:schemeClr val="bg1"/>
              </a:solidFill>
            </a:endParaRPr>
          </a:p>
          <a:p>
            <a:pPr algn="r" rtl="1"/>
            <a:r>
              <a:rPr lang="ar-SY" sz="2000" b="1" dirty="0">
                <a:solidFill>
                  <a:schemeClr val="bg1"/>
                </a:solidFill>
              </a:rPr>
              <a:t>حيث تم إنشاء برنامج للكتابة (</a:t>
            </a:r>
            <a:r>
              <a:rPr lang="en-US" sz="2000" b="1" dirty="0">
                <a:solidFill>
                  <a:schemeClr val="bg1"/>
                </a:solidFill>
              </a:rPr>
              <a:t>Write.vi</a:t>
            </a:r>
            <a:r>
              <a:rPr lang="ar-SY" sz="2000" b="1" dirty="0">
                <a:solidFill>
                  <a:schemeClr val="bg1"/>
                </a:solidFill>
              </a:rPr>
              <a:t>) إلى المنفذ التسلسلي </a:t>
            </a:r>
            <a:r>
              <a:rPr lang="en-US" sz="2000" b="1" dirty="0">
                <a:solidFill>
                  <a:schemeClr val="bg1"/>
                </a:solidFill>
              </a:rPr>
              <a:t>COM</a:t>
            </a:r>
            <a:r>
              <a:rPr lang="ar-SY" sz="2000" b="1" dirty="0">
                <a:solidFill>
                  <a:schemeClr val="bg1"/>
                </a:solidFill>
              </a:rPr>
              <a:t> وبرنامج آخر للقراءة (</a:t>
            </a:r>
            <a:r>
              <a:rPr lang="en-US" sz="2000" b="1" dirty="0">
                <a:solidFill>
                  <a:schemeClr val="bg1"/>
                </a:solidFill>
              </a:rPr>
              <a:t>Read.vi</a:t>
            </a:r>
            <a:r>
              <a:rPr lang="ar-SY" sz="2000" b="1" dirty="0">
                <a:solidFill>
                  <a:schemeClr val="bg1"/>
                </a:solidFill>
              </a:rPr>
              <a:t>) من المنفذ التسلسلي </a:t>
            </a:r>
            <a:r>
              <a:rPr lang="en-US" sz="2000" b="1" dirty="0">
                <a:solidFill>
                  <a:schemeClr val="bg1"/>
                </a:solidFill>
              </a:rPr>
              <a:t>COM</a:t>
            </a:r>
            <a:r>
              <a:rPr lang="ar-SY" sz="2000" b="1" dirty="0">
                <a:solidFill>
                  <a:schemeClr val="bg1"/>
                </a:solidFill>
              </a:rPr>
              <a:t> أيضاً...</a:t>
            </a:r>
            <a:endParaRPr lang="en-US" sz="2000" b="1" dirty="0">
              <a:solidFill>
                <a:schemeClr val="bg1"/>
              </a:solidFill>
            </a:endParaRPr>
          </a:p>
          <a:p>
            <a:pPr algn="r" rtl="1"/>
            <a:r>
              <a:rPr lang="ar-SY" sz="2000" b="1" dirty="0">
                <a:solidFill>
                  <a:schemeClr val="bg1"/>
                </a:solidFill>
              </a:rPr>
              <a:t>واجهة المستخدم وبرنامج الكتابة إلى المنفذ </a:t>
            </a:r>
            <a:r>
              <a:rPr lang="ar-SY" sz="2000" b="1" dirty="0" smtClean="0">
                <a:solidFill>
                  <a:schemeClr val="bg1"/>
                </a:solidFill>
              </a:rPr>
              <a:t>التسلسلي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228299" y="0"/>
            <a:ext cx="10044752" cy="6005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ar-SY" sz="2400" b="1" dirty="0">
                <a:solidFill>
                  <a:schemeClr val="accent2">
                    <a:lumMod val="50000"/>
                  </a:schemeClr>
                </a:solidFill>
                <a:cs typeface="AlHurraTxtreg" pitchFamily="2" charset="-78"/>
              </a:rPr>
              <a:t>برمجة المنفذ التسلسلي في </a:t>
            </a:r>
            <a:r>
              <a:rPr lang="ar-SY" sz="2400" b="1" dirty="0" smtClean="0">
                <a:solidFill>
                  <a:schemeClr val="accent2">
                    <a:lumMod val="50000"/>
                  </a:schemeClr>
                </a:solidFill>
                <a:cs typeface="AlHurraTxtreg" pitchFamily="2" charset="-78"/>
              </a:rPr>
              <a:t>البيئة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cs typeface="AlHurraTxtreg" pitchFamily="2" charset="-78"/>
              </a:rPr>
              <a:t> </a:t>
            </a:r>
            <a:r>
              <a:rPr lang="ar-SY" sz="2400" b="1" dirty="0" smtClean="0">
                <a:solidFill>
                  <a:schemeClr val="accent2">
                    <a:lumMod val="50000"/>
                  </a:schemeClr>
                </a:solidFill>
                <a:cs typeface="AlHurraTxtreg" pitchFamily="2" charset="-78"/>
              </a:rPr>
              <a:t> 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cs typeface="AlHurraTxtreg" pitchFamily="2" charset="-78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cs typeface="AlHurraTxtreg" pitchFamily="2" charset="-78"/>
              </a:rPr>
              <a:t>LabVIEW</a:t>
            </a:r>
            <a:r>
              <a:rPr lang="ar-SY" sz="2400" b="1" dirty="0" smtClean="0">
                <a:solidFill>
                  <a:schemeClr val="accent2">
                    <a:lumMod val="50000"/>
                  </a:schemeClr>
                </a:solidFill>
                <a:cs typeface="AlHurraTxtreg" pitchFamily="2" charset="-78"/>
              </a:rPr>
              <a:t> باستخدام </a:t>
            </a:r>
            <a:r>
              <a:rPr lang="ar-SY" sz="2400" b="1" dirty="0">
                <a:solidFill>
                  <a:schemeClr val="accent2">
                    <a:lumMod val="50000"/>
                  </a:schemeClr>
                </a:solidFill>
                <a:cs typeface="AlHurraTxtreg" pitchFamily="2" charset="-78"/>
              </a:rPr>
              <a:t>مكتبة الــ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lHurraTxtreg" pitchFamily="2" charset="-78"/>
              </a:rPr>
              <a:t>VISA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99" y="3702045"/>
            <a:ext cx="4244453" cy="222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35" y="3702045"/>
            <a:ext cx="4200316" cy="23029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8434316" y="2961564"/>
            <a:ext cx="1555845" cy="74048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Read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72602" y="2961564"/>
            <a:ext cx="1555845" cy="74048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Write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14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62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97038" y="532262"/>
            <a:ext cx="8407021" cy="354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sz="2400" b="1" i="1" dirty="0" smtClean="0">
                <a:solidFill>
                  <a:schemeClr val="bg1"/>
                </a:solidFill>
                <a:cs typeface="AlHurraTxtreg" pitchFamily="2" charset="-78"/>
              </a:rPr>
              <a:t>دارة قياس الحرارة باستخدام الحساس التشابهي </a:t>
            </a:r>
            <a:r>
              <a:rPr lang="en-US" sz="2400" b="1" i="1" dirty="0" smtClean="0">
                <a:solidFill>
                  <a:schemeClr val="bg1"/>
                </a:solidFill>
                <a:cs typeface="AlHurraTxtreg" pitchFamily="2" charset="-78"/>
              </a:rPr>
              <a:t>LM-35</a:t>
            </a:r>
            <a:endParaRPr lang="en-US" sz="2400" b="1" i="1" dirty="0">
              <a:solidFill>
                <a:schemeClr val="bg1"/>
              </a:solidFill>
              <a:cs typeface="AlHurraTxtreg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6" y="2257650"/>
            <a:ext cx="4339986" cy="444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13" y="2227642"/>
            <a:ext cx="5221491" cy="4508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2674962" y="887104"/>
            <a:ext cx="1610436" cy="45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Schematic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956643" y="887104"/>
            <a:ext cx="1610436" cy="45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LABVIEW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8509376" y="1337481"/>
            <a:ext cx="504967" cy="8901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227696" y="1337480"/>
            <a:ext cx="504967" cy="8901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gular Pentagon 9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15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84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97038" y="532262"/>
            <a:ext cx="8407021" cy="354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Y" sz="2400" b="1" i="1" dirty="0" smtClean="0">
                <a:solidFill>
                  <a:schemeClr val="bg1"/>
                </a:solidFill>
                <a:cs typeface="AlHurraTxtreg" pitchFamily="2" charset="-78"/>
              </a:rPr>
              <a:t>دارة قياس شدة الضوء باستخدام المقاومة </a:t>
            </a:r>
            <a:r>
              <a:rPr lang="en-US" sz="2400" b="1" i="1" dirty="0" smtClean="0">
                <a:solidFill>
                  <a:schemeClr val="bg1"/>
                </a:solidFill>
                <a:cs typeface="AlHurraTxtreg" pitchFamily="2" charset="-78"/>
              </a:rPr>
              <a:t>LDR</a:t>
            </a:r>
            <a:endParaRPr lang="en-US" sz="2400" b="1" i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4962" y="887104"/>
            <a:ext cx="1610436" cy="45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Schematic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956643" y="887104"/>
            <a:ext cx="1610436" cy="45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LABVIEW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8509376" y="1337481"/>
            <a:ext cx="504967" cy="8901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227696" y="1337480"/>
            <a:ext cx="504967" cy="8901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33" y="2227640"/>
            <a:ext cx="4170493" cy="4252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48" y="2304230"/>
            <a:ext cx="3202625" cy="2439894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448" y="4850783"/>
            <a:ext cx="12668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gular Pentagon 10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16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71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97038" y="532262"/>
            <a:ext cx="8407021" cy="354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Y" sz="2400" b="1" i="1" dirty="0" smtClean="0">
                <a:solidFill>
                  <a:schemeClr val="bg1"/>
                </a:solidFill>
                <a:cs typeface="AlHurraTxtreg" pitchFamily="2" charset="-78"/>
              </a:rPr>
              <a:t>دارة قياس معامل ( مقاومة – سعة) </a:t>
            </a:r>
            <a:r>
              <a:rPr lang="en-US" sz="2400" b="1" i="1" dirty="0" smtClean="0">
                <a:solidFill>
                  <a:schemeClr val="bg1"/>
                </a:solidFill>
                <a:cs typeface="AlHurraTxtreg" pitchFamily="2" charset="-78"/>
              </a:rPr>
              <a:t>RC</a:t>
            </a:r>
            <a:endParaRPr lang="en-US" sz="2400" b="1" i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4962" y="887104"/>
            <a:ext cx="1610436" cy="45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Schematic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956643" y="887104"/>
            <a:ext cx="1610436" cy="45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LABVIEW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8509376" y="1337481"/>
            <a:ext cx="504967" cy="8901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227696" y="1337480"/>
            <a:ext cx="504967" cy="8901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5" y="2227641"/>
            <a:ext cx="3438327" cy="4186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1" y="2271997"/>
            <a:ext cx="2552700" cy="13906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23" y="3785547"/>
            <a:ext cx="22764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gular Pentagon 10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17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589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97038" y="0"/>
            <a:ext cx="8407021" cy="8871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sz="2400" b="1" i="1" dirty="0" smtClean="0">
                <a:solidFill>
                  <a:schemeClr val="bg1"/>
                </a:solidFill>
                <a:cs typeface="AlHurraTxtreg" pitchFamily="2" charset="-78"/>
              </a:rPr>
              <a:t>مدخل حساس إشارة صوتية لقياس شدة الصوت باستخدام ميكروفون إلكتروليتي </a:t>
            </a:r>
            <a:endParaRPr lang="en-US" sz="2400" b="1" i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4962" y="887104"/>
            <a:ext cx="1610436" cy="45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Schematic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956643" y="887104"/>
            <a:ext cx="1610436" cy="45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LABVIEW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8509376" y="1337481"/>
            <a:ext cx="504967" cy="8901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227696" y="1337480"/>
            <a:ext cx="504967" cy="8901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51" y="3980526"/>
            <a:ext cx="2715620" cy="200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96" y="2406553"/>
            <a:ext cx="4352726" cy="1360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88" y="2406553"/>
            <a:ext cx="5300383" cy="3451022"/>
          </a:xfrm>
          <a:prstGeom prst="rect">
            <a:avLst/>
          </a:prstGeom>
        </p:spPr>
      </p:pic>
      <p:sp>
        <p:nvSpPr>
          <p:cNvPr id="4" name="Rectangle 3">
            <a:hlinkClick r:id="rId5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gular Pentagon 10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589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التوابع البرمجية المستخدمة في المخططات الصندوقية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31" y="655092"/>
            <a:ext cx="7028937" cy="6117778"/>
          </a:xfrm>
          <a:prstGeom prst="rect">
            <a:avLst/>
          </a:prstGeom>
        </p:spPr>
      </p:pic>
      <p:sp>
        <p:nvSpPr>
          <p:cNvPr id="5" name="Regular Pentagon 4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19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9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73457" y="34119"/>
            <a:ext cx="10536071" cy="45037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A" sz="2400" b="1" dirty="0" smtClean="0">
                <a:cs typeface="AlHurraTxtreg" pitchFamily="2" charset="-78"/>
              </a:rPr>
              <a:t>تعريف بلوحة التطوير  </a:t>
            </a:r>
            <a:r>
              <a:rPr lang="en-US" sz="2400" b="1" dirty="0" smtClean="0">
                <a:cs typeface="AlHurraTxtreg" pitchFamily="2" charset="-78"/>
              </a:rPr>
              <a:t>Phoenix-AVR</a:t>
            </a:r>
            <a:endParaRPr lang="en-US" sz="2400" b="1" dirty="0">
              <a:cs typeface="AlHurraTxtreg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57" y="641445"/>
            <a:ext cx="10536071" cy="6216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gular Pentagon 5"/>
          <p:cNvSpPr/>
          <p:nvPr/>
        </p:nvSpPr>
        <p:spPr>
          <a:xfrm>
            <a:off x="11430000" y="6238568"/>
            <a:ext cx="516194" cy="50144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203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1446"/>
            <a:ext cx="5852047" cy="2439079"/>
          </a:xfrm>
        </p:spPr>
      </p:pic>
      <p:sp>
        <p:nvSpPr>
          <p:cNvPr id="4" name="Rounded Rectangle 3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التوابع البرمجية المستخدمة في المخططات الصندوقية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1446"/>
            <a:ext cx="5791200" cy="6216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68964"/>
            <a:ext cx="5852047" cy="3789036"/>
          </a:xfrm>
          <a:prstGeom prst="rect">
            <a:avLst/>
          </a:prstGeom>
        </p:spPr>
      </p:pic>
      <p:sp>
        <p:nvSpPr>
          <p:cNvPr id="8" name="Regular Pentagon 7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8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 5">
            <a:hlinkClick r:id="rId2" action="ppaction://hlinksldjump"/>
          </p:cNvPr>
          <p:cNvSpPr/>
          <p:nvPr/>
        </p:nvSpPr>
        <p:spPr>
          <a:xfrm>
            <a:off x="2682240" y="1511808"/>
            <a:ext cx="694944" cy="1584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9" name="مستطيل 8">
            <a:hlinkClick r:id="" action="ppaction://noaction"/>
          </p:cNvPr>
          <p:cNvSpPr/>
          <p:nvPr/>
        </p:nvSpPr>
        <p:spPr>
          <a:xfrm>
            <a:off x="4133088" y="753228"/>
            <a:ext cx="1609344" cy="309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7" name="مستطيل 6">
            <a:hlinkClick r:id="" action="ppaction://noaction"/>
          </p:cNvPr>
          <p:cNvSpPr/>
          <p:nvPr/>
        </p:nvSpPr>
        <p:spPr>
          <a:xfrm>
            <a:off x="8656320" y="1670304"/>
            <a:ext cx="646176" cy="890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2057400" y="4556125"/>
            <a:ext cx="777875" cy="282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Rectangle 9">
            <a:hlinkClick r:id="" action="ppaction://noaction"/>
          </p:cNvPr>
          <p:cNvSpPr/>
          <p:nvPr/>
        </p:nvSpPr>
        <p:spPr>
          <a:xfrm>
            <a:off x="2057399" y="5089525"/>
            <a:ext cx="777875" cy="282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1" name="Rectangle 10">
            <a:hlinkClick r:id="" action="ppaction://noaction"/>
          </p:cNvPr>
          <p:cNvSpPr/>
          <p:nvPr/>
        </p:nvSpPr>
        <p:spPr>
          <a:xfrm>
            <a:off x="2057398" y="5578476"/>
            <a:ext cx="777875" cy="282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04" y="124654"/>
            <a:ext cx="2391159" cy="2179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3" descr="E:\06-Teaching\1st Semester, 2010-2011, ESsD\MISC\Images\Untitled-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88" y="2302950"/>
            <a:ext cx="4477592" cy="43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854890" y="89557"/>
            <a:ext cx="5231021" cy="652117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 rtl="1"/>
            <a:r>
              <a:rPr lang="ar-SY" b="1" u="sng" dirty="0">
                <a:solidFill>
                  <a:schemeClr val="bg2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ولقد تمّ استخدام عدة منافذ من المعالج المدمج على </a:t>
            </a:r>
            <a:r>
              <a:rPr lang="ar-SY" b="1" u="sng" dirty="0" smtClean="0">
                <a:solidFill>
                  <a:schemeClr val="bg2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اللوحة.. </a:t>
            </a:r>
            <a:r>
              <a:rPr lang="ar-SY" b="1" u="sng" dirty="0">
                <a:solidFill>
                  <a:schemeClr val="bg2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منها :</a:t>
            </a:r>
            <a:endParaRPr lang="en-US" b="1" u="sng" dirty="0">
              <a:solidFill>
                <a:schemeClr val="bg2"/>
              </a:solidFill>
            </a:endParaRPr>
          </a:p>
          <a:p>
            <a:pPr marL="285750" lvl="0" indent="-285750" algn="r" rtl="1">
              <a:buFont typeface="Arial" pitchFamily="34" charset="0"/>
              <a:buChar char="•"/>
            </a:pPr>
            <a:r>
              <a:rPr lang="ar-SY" b="1" u="sng" dirty="0"/>
              <a:t>ا</a:t>
            </a:r>
            <a:r>
              <a:rPr lang="ar-SY" b="1" u="sng" dirty="0">
                <a:solidFill>
                  <a:schemeClr val="bg2"/>
                </a:solidFill>
              </a:rPr>
              <a:t>لمنفذ </a:t>
            </a:r>
            <a:r>
              <a:rPr lang="en-US" b="1" u="sng" dirty="0">
                <a:solidFill>
                  <a:schemeClr val="bg2"/>
                </a:solidFill>
              </a:rPr>
              <a:t>A</a:t>
            </a:r>
            <a:r>
              <a:rPr lang="ar-SY" b="1" u="sng" dirty="0">
                <a:solidFill>
                  <a:schemeClr val="bg2"/>
                </a:solidFill>
              </a:rPr>
              <a:t>:  </a:t>
            </a:r>
            <a:r>
              <a:rPr lang="ar-SY" dirty="0"/>
              <a:t>استخدم لتمثيل الحساسات الرقمية </a:t>
            </a:r>
            <a:r>
              <a:rPr lang="en-US" dirty="0"/>
              <a:t>Digital sensors</a:t>
            </a:r>
            <a:r>
              <a:rPr lang="ar-SY" dirty="0"/>
              <a:t> </a:t>
            </a:r>
            <a:endParaRPr lang="en-US" dirty="0"/>
          </a:p>
          <a:p>
            <a:pPr marL="285750" lvl="0" indent="-285750" algn="r" rtl="1">
              <a:buFont typeface="Arial" pitchFamily="34" charset="0"/>
              <a:buChar char="•"/>
            </a:pPr>
            <a:r>
              <a:rPr lang="ar-SY" b="1" u="sng" dirty="0">
                <a:solidFill>
                  <a:schemeClr val="bg2"/>
                </a:solidFill>
              </a:rPr>
              <a:t>المنفذ </a:t>
            </a:r>
            <a:r>
              <a:rPr lang="en-US" b="1" u="sng" dirty="0">
                <a:solidFill>
                  <a:schemeClr val="bg2"/>
                </a:solidFill>
              </a:rPr>
              <a:t>B</a:t>
            </a:r>
            <a:r>
              <a:rPr lang="ar-SY" b="1" u="sng" dirty="0">
                <a:solidFill>
                  <a:schemeClr val="bg2"/>
                </a:solidFill>
              </a:rPr>
              <a:t>:  </a:t>
            </a:r>
            <a:r>
              <a:rPr lang="ar-SY" dirty="0"/>
              <a:t>استخدم كمنفذ خرج مرتبط بثماني ليدات ممثلة بـ </a:t>
            </a:r>
            <a:r>
              <a:rPr lang="en-US" dirty="0"/>
              <a:t>Digital output indicators</a:t>
            </a:r>
            <a:r>
              <a:rPr lang="ar-SY" dirty="0"/>
              <a:t> للتأكد من استجابة التحكم عن طريق الـ</a:t>
            </a:r>
            <a:r>
              <a:rPr lang="en-US" dirty="0"/>
              <a:t>  </a:t>
            </a:r>
            <a:r>
              <a:rPr lang="en-US" dirty="0" err="1"/>
              <a:t>Labview</a:t>
            </a:r>
            <a:r>
              <a:rPr lang="ar-SY" dirty="0"/>
              <a:t> .</a:t>
            </a:r>
            <a:endParaRPr lang="en-US" dirty="0"/>
          </a:p>
          <a:p>
            <a:pPr marL="285750" lvl="0" indent="-285750" algn="r" rtl="1">
              <a:buFont typeface="Arial" pitchFamily="34" charset="0"/>
              <a:buChar char="•"/>
            </a:pPr>
            <a:r>
              <a:rPr lang="ar-SY" b="1" dirty="0">
                <a:solidFill>
                  <a:schemeClr val="bg2"/>
                </a:solidFill>
              </a:rPr>
              <a:t>ا</a:t>
            </a:r>
            <a:r>
              <a:rPr lang="ar-SY" b="1" u="sng" dirty="0">
                <a:solidFill>
                  <a:schemeClr val="bg2"/>
                </a:solidFill>
              </a:rPr>
              <a:t>لمنفذ </a:t>
            </a:r>
            <a:r>
              <a:rPr lang="en-US" b="1" u="sng" dirty="0">
                <a:solidFill>
                  <a:schemeClr val="bg2"/>
                </a:solidFill>
              </a:rPr>
              <a:t>C</a:t>
            </a:r>
            <a:r>
              <a:rPr lang="ar-SY" b="1" u="sng" dirty="0">
                <a:solidFill>
                  <a:schemeClr val="bg2"/>
                </a:solidFill>
              </a:rPr>
              <a:t>: </a:t>
            </a:r>
            <a:r>
              <a:rPr lang="ar-SY" dirty="0"/>
              <a:t>استخدم للربط مع شاشة الـ</a:t>
            </a:r>
            <a:r>
              <a:rPr lang="en-US" dirty="0"/>
              <a:t>LCD</a:t>
            </a:r>
            <a:r>
              <a:rPr lang="ar-SY" dirty="0"/>
              <a:t> المدمجة على لوحة التطوير والتي تتنبّه عند حدوث إنذار الحساس الضوئي .</a:t>
            </a:r>
            <a:endParaRPr lang="en-US" dirty="0"/>
          </a:p>
          <a:p>
            <a:pPr marL="285750" lvl="0" indent="-285750" algn="r" rtl="1">
              <a:buFont typeface="Arial" pitchFamily="34" charset="0"/>
              <a:buChar char="•"/>
            </a:pPr>
            <a:r>
              <a:rPr lang="ar-SY" b="1" u="sng" dirty="0">
                <a:solidFill>
                  <a:schemeClr val="bg2"/>
                </a:solidFill>
              </a:rPr>
              <a:t>المنفذ </a:t>
            </a:r>
            <a:r>
              <a:rPr lang="en-US" b="1" u="sng" dirty="0">
                <a:solidFill>
                  <a:schemeClr val="bg2"/>
                </a:solidFill>
              </a:rPr>
              <a:t>D</a:t>
            </a:r>
            <a:r>
              <a:rPr lang="ar-SY" b="1" u="sng" dirty="0">
                <a:solidFill>
                  <a:schemeClr val="bg2"/>
                </a:solidFill>
              </a:rPr>
              <a:t>:  </a:t>
            </a:r>
            <a:r>
              <a:rPr lang="ar-SY" dirty="0"/>
              <a:t>استخدم قطب واحد من هذا المنفذ وهو القطب السادس الموصول مع الـ</a:t>
            </a:r>
            <a:r>
              <a:rPr lang="en-US" dirty="0"/>
              <a:t>Buzzer</a:t>
            </a:r>
            <a:r>
              <a:rPr lang="ar-SY" dirty="0"/>
              <a:t> المدمج على لوحة التطوير والذي يعمل كإنذار للحساس الضوئي عند تعرض المقاومة الضوئية للضوء الشديد ، عندها تنهار المقاومة و يعمل الإنذار بتزامن مع تغير حالة الشاشة الكريستالة و ظهور رسالة الإنذار .</a:t>
            </a:r>
            <a:endParaRPr lang="en-US" dirty="0"/>
          </a:p>
          <a:p>
            <a:pPr marL="285750" lvl="0" indent="-285750" algn="r" rtl="1">
              <a:buFont typeface="Arial" pitchFamily="34" charset="0"/>
              <a:buChar char="•"/>
            </a:pPr>
            <a:r>
              <a:rPr lang="ar-SY" b="1" u="sng" dirty="0">
                <a:solidFill>
                  <a:schemeClr val="bg2"/>
                </a:solidFill>
              </a:rPr>
              <a:t>المنفذ </a:t>
            </a:r>
            <a:r>
              <a:rPr lang="en-US" b="1" u="sng" dirty="0">
                <a:solidFill>
                  <a:schemeClr val="bg2"/>
                </a:solidFill>
              </a:rPr>
              <a:t>F</a:t>
            </a:r>
            <a:r>
              <a:rPr lang="ar-SY" b="1" u="sng" dirty="0">
                <a:solidFill>
                  <a:schemeClr val="bg2"/>
                </a:solidFill>
              </a:rPr>
              <a:t>: </a:t>
            </a:r>
            <a:r>
              <a:rPr lang="ar-SY" dirty="0"/>
              <a:t>استخدم للتحويل التشابهي الرقمي لتأمين قراءة الحساسات التشابهية .</a:t>
            </a:r>
            <a:endParaRPr lang="en-US" dirty="0"/>
          </a:p>
        </p:txBody>
      </p:sp>
      <p:sp>
        <p:nvSpPr>
          <p:cNvPr id="14" name="Regular Pentagon 13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21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674"/>
            <a:ext cx="12192000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 anchor="ctr">
            <a:spAutoFit/>
          </a:bodyPr>
          <a:lstStyle/>
          <a:p>
            <a:pPr algn="ctr" rtl="1"/>
            <a:r>
              <a:rPr lang="ar-SY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برمجة المبدل التشابهي الرقمي </a:t>
            </a:r>
            <a:endParaRPr lang="ar-JO" sz="3200" b="1" dirty="0" smtClean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Monotype Koufi" pitchFamily="2" charset="-78"/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1132763" y="577788"/>
            <a:ext cx="10358651" cy="6266551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 rtl="1">
              <a:lnSpc>
                <a:spcPct val="115000"/>
              </a:lnSpc>
            </a:pPr>
            <a:endParaRPr lang="en-US" sz="2400" b="1" dirty="0" smtClean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just" rtl="1">
              <a:lnSpc>
                <a:spcPct val="115000"/>
              </a:lnSpc>
            </a:pPr>
            <a:endParaRPr lang="en-US" sz="2400" b="1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just" rtl="1">
              <a:lnSpc>
                <a:spcPct val="115000"/>
              </a:lnSpc>
            </a:pPr>
            <a:endParaRPr lang="en-US" sz="2400" b="1" dirty="0" smtClean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just" rtl="1">
              <a:lnSpc>
                <a:spcPct val="115000"/>
              </a:lnSpc>
            </a:pPr>
            <a:endParaRPr lang="en-US" sz="2400" b="1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just" rtl="1">
              <a:lnSpc>
                <a:spcPct val="115000"/>
              </a:lnSpc>
            </a:pPr>
            <a:endParaRPr lang="en-US" sz="2400" b="1" dirty="0" smtClean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just" rtl="1">
              <a:lnSpc>
                <a:spcPct val="115000"/>
              </a:lnSpc>
            </a:pPr>
            <a:endParaRPr lang="en-US" sz="2400" b="1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just" rtl="1">
              <a:lnSpc>
                <a:spcPct val="115000"/>
              </a:lnSpc>
            </a:pPr>
            <a:r>
              <a:rPr lang="ar-SA" sz="2400" b="1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تتميز </a:t>
            </a:r>
            <a:r>
              <a:rPr lang="ar-SA" sz="2400" b="1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المبدلات التشابهية الرقمية </a:t>
            </a:r>
            <a:r>
              <a:rPr lang="ar-SY" sz="2400" b="1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ل</a:t>
            </a:r>
            <a:r>
              <a:rPr lang="ar-SA" sz="2400" b="1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متحكمات العائلة </a:t>
            </a:r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AVR</a:t>
            </a:r>
            <a:r>
              <a:rPr lang="en-US" sz="2800" b="1" baseline="-25000" dirty="0" err="1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mega</a:t>
            </a:r>
            <a:r>
              <a:rPr lang="ar-SY" sz="2800" b="1" baseline="-250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ar-SA" sz="2400" b="1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بالميزات التالية:</a:t>
            </a:r>
            <a:endParaRPr lang="en-US" sz="1600" b="1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1257300" lvl="2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24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طول المبدلات </a:t>
            </a:r>
            <a:r>
              <a:rPr lang="en-US" sz="28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10-bit</a:t>
            </a:r>
            <a:r>
              <a:rPr lang="ar-SY" sz="24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  <a:endParaRPr lang="en-US" sz="16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1257300" lvl="2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24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مجال القياس </a:t>
            </a:r>
            <a:r>
              <a:rPr lang="en-US" sz="28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0 - VCC</a:t>
            </a:r>
            <a:endParaRPr lang="en-US" sz="16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1257300" lvl="2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24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خطأ القياس </a:t>
            </a:r>
            <a:r>
              <a:rPr lang="en-US" sz="28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±2 LSB</a:t>
            </a:r>
            <a:r>
              <a:rPr lang="ar-SY" sz="24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  <a:endParaRPr lang="en-US" sz="16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1257300" lvl="2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24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خطأ عدم الخطية</a:t>
            </a:r>
            <a:r>
              <a:rPr lang="ar-SY" sz="28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0.5 LSB</a:t>
            </a:r>
            <a:r>
              <a:rPr lang="ar-SY" sz="24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  <a:endParaRPr lang="en-US" sz="16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1257300" lvl="2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24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زمن أخذ العينة </a:t>
            </a:r>
            <a:r>
              <a:rPr lang="en-US" sz="28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13 – 260 Micro Sec</a:t>
            </a:r>
            <a:r>
              <a:rPr lang="ar-SY" sz="28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  <a:endParaRPr lang="en-US" sz="16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</p:txBody>
      </p:sp>
      <p:pic>
        <p:nvPicPr>
          <p:cNvPr id="6" name="Picture 5" descr="ADC1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2483883" y="727913"/>
            <a:ext cx="7902067" cy="2533902"/>
          </a:xfrm>
          <a:prstGeom prst="rect">
            <a:avLst/>
          </a:prstGeom>
        </p:spPr>
      </p:pic>
      <p:sp>
        <p:nvSpPr>
          <p:cNvPr id="7" name="Regular Pentagon 6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09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674"/>
            <a:ext cx="12192000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 anchor="ctr">
            <a:spAutoFit/>
          </a:bodyPr>
          <a:lstStyle/>
          <a:p>
            <a:pPr algn="ctr" rtl="1"/>
            <a:r>
              <a:rPr lang="ar-SY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برمجة المبدل التشابهي الرقمي </a:t>
            </a:r>
            <a:endParaRPr lang="ar-JO" sz="3200" b="1" dirty="0" smtClean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Monotype Koufi" pitchFamily="2" charset="-78"/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1132763" y="577788"/>
            <a:ext cx="10358651" cy="6266551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سرعة أخذ العينات </a:t>
            </a:r>
            <a:r>
              <a:rPr lang="en-US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15KSPS</a:t>
            </a: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عند أعلى دقة.</a:t>
            </a:r>
            <a:endParaRPr lang="en-US" sz="20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342900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تحوي على جهد مرجعي داخل اختياري </a:t>
            </a:r>
            <a:r>
              <a:rPr lang="en-US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2.56V</a:t>
            </a: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342900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تملك نمطي عمل (</a:t>
            </a:r>
            <a:r>
              <a:rPr lang="en-US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Single, Free</a:t>
            </a: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).</a:t>
            </a:r>
            <a:endParaRPr lang="en-US" sz="20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342900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تملك مقاطعة اكتمال عملية التحويل.</a:t>
            </a:r>
            <a:endParaRPr lang="en-US" sz="20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342900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تملك نمط تخفيض ضجيج المبدل.</a:t>
            </a:r>
            <a:endParaRPr lang="en-US" sz="20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342900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تردد عمل المبدل يتراوح </a:t>
            </a:r>
            <a:r>
              <a:rPr lang="en-US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50 ~1000 KHz</a:t>
            </a:r>
            <a:endParaRPr lang="en-US" sz="20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342900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تستخدم كمداخل مبدل إشارة ذات دخل وحيد عن طريق موزع.</a:t>
            </a:r>
            <a:endParaRPr lang="en-US" sz="20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342900" indent="-342900" algn="just" rtl="1">
              <a:lnSpc>
                <a:spcPct val="115000"/>
              </a:lnSpc>
              <a:buClr>
                <a:srgbClr val="00B0F0"/>
              </a:buClr>
              <a:buFont typeface="Wingdings"/>
              <a:buChar char=""/>
            </a:pP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يمكن استخدامها كمداخل مبدل إشارة ذات دخل تفاضلي مع عامل ربح </a:t>
            </a:r>
            <a:r>
              <a:rPr lang="en-US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x10 – x200</a:t>
            </a:r>
            <a:r>
              <a:rPr lang="ar-SY" sz="3200" b="1" dirty="0">
                <a:solidFill>
                  <a:srgbClr val="000000"/>
                </a:solidFill>
                <a:uFill>
                  <a:solidFill>
                    <a:srgbClr val="E36C0A"/>
                  </a:solidFill>
                </a:uFill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just" rtl="1">
              <a:lnSpc>
                <a:spcPct val="115000"/>
              </a:lnSpc>
            </a:pPr>
            <a:endParaRPr lang="en-US" sz="3200" b="1" dirty="0">
              <a:solidFill>
                <a:srgbClr val="000000"/>
              </a:solidFill>
              <a:uFill>
                <a:solidFill>
                  <a:srgbClr val="E36C0A"/>
                </a:solidFill>
              </a:uFill>
              <a:latin typeface="Times New Roman" pitchFamily="18" charset="0"/>
              <a:ea typeface="Times New Roman"/>
              <a:cs typeface="Times New Roman" pitchFamily="18" charset="0"/>
            </a:endParaRPr>
          </a:p>
        </p:txBody>
      </p:sp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23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8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 anchor="ctr">
            <a:spAutoFit/>
          </a:bodyPr>
          <a:lstStyle/>
          <a:p>
            <a:pPr algn="ctr" rtl="1"/>
            <a:r>
              <a:rPr lang="ar-SY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برمجة المبدل التشابهي الرقمي</a:t>
            </a:r>
            <a:r>
              <a:rPr lang="en-US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  </a:t>
            </a:r>
            <a:r>
              <a:rPr lang="ar-SA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 </a:t>
            </a:r>
            <a:endParaRPr lang="ar-JO" sz="3200" b="1" dirty="0" smtClean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Monotype Koufi" pitchFamily="2" charset="-78"/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1160060" y="584775"/>
            <a:ext cx="10249468" cy="6273225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8425" y="901182"/>
            <a:ext cx="9175698" cy="441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</a:pPr>
            <a:r>
              <a:rPr lang="ar-S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AlHurraTxtreg" pitchFamily="2" charset="-78"/>
              </a:rPr>
              <a:t>حساب الجهد على دخل المبدل: </a:t>
            </a:r>
            <a:endParaRPr 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Times New Roman"/>
              <a:cs typeface="AlHurraTxtreg" pitchFamily="2" charset="-78"/>
            </a:endParaRPr>
          </a:p>
          <a:p>
            <a:pPr algn="ctr" rtl="1">
              <a:lnSpc>
                <a:spcPct val="115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ADC.10bit    </a:t>
            </a: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= 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2</a:t>
            </a:r>
            <a:r>
              <a:rPr lang="en-US" sz="3200" b="1" baseline="30000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10 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=1024</a:t>
            </a:r>
            <a:endParaRPr lang="en-US" sz="2800" b="1" dirty="0" smtClean="0">
              <a:solidFill>
                <a:schemeClr val="bg1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ctr" rtl="1">
              <a:lnSpc>
                <a:spcPct val="115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ADC.value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  = 0 to 1023</a:t>
            </a:r>
          </a:p>
          <a:p>
            <a:pPr algn="ctr" rtl="1">
              <a:lnSpc>
                <a:spcPct val="115000"/>
              </a:lnSpc>
            </a:pPr>
            <a:r>
              <a:rPr lang="en-US" sz="3200" b="1" dirty="0" err="1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ADC.vin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      = 0 </a:t>
            </a:r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– 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VCC</a:t>
            </a:r>
          </a:p>
          <a:p>
            <a:pPr algn="ctr" rtl="1">
              <a:lnSpc>
                <a:spcPct val="115000"/>
              </a:lnSpc>
            </a:pPr>
            <a:endParaRPr lang="en-US" sz="3200" b="1" dirty="0">
              <a:solidFill>
                <a:schemeClr val="bg1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ctr" rtl="1">
              <a:lnSpc>
                <a:spcPct val="115000"/>
              </a:lnSpc>
            </a:pPr>
            <a:endParaRPr lang="en-US" sz="3200" b="1" dirty="0" smtClean="0">
              <a:solidFill>
                <a:schemeClr val="bg1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ctr" rtl="1">
              <a:lnSpc>
                <a:spcPct val="115000"/>
              </a:lnSpc>
            </a:pPr>
            <a:endParaRPr lang="en-US" sz="3200" b="1" dirty="0">
              <a:solidFill>
                <a:schemeClr val="bg1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ctr" rtl="1">
              <a:lnSpc>
                <a:spcPct val="115000"/>
              </a:lnSpc>
            </a:pPr>
            <a:endParaRPr lang="en-US" b="1" dirty="0">
              <a:solidFill>
                <a:schemeClr val="bg1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46971" y="3335412"/>
                <a:ext cx="5438605" cy="143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L-Mohanad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𝑨𝑫𝑪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𝒗𝒂𝒍</m:t>
                          </m:r>
                        </m:sub>
                      </m:sSub>
                      <m:r>
                        <a:rPr lang="en-US" sz="4000" b="1" i="1">
                          <a:solidFill>
                            <a:schemeClr val="bg2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= 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L-Mohanad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AL-Mohanad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 ×</m:t>
                          </m:r>
                          <m: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𝟏𝟎𝟐𝟒</m:t>
                          </m:r>
                        </m:num>
                        <m:den>
                          <m:sSub>
                            <m:sSubPr>
                              <m:ctrlP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AL-Mohanad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𝒓𝒆𝒇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971" y="3335412"/>
                <a:ext cx="5438605" cy="1431226"/>
              </a:xfrm>
              <a:prstGeom prst="rect">
                <a:avLst/>
              </a:prstGeom>
              <a:blipFill rotWithShape="1">
                <a:blip r:embed="rId2"/>
                <a:stretch>
                  <a:fillRect r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46971" y="4913027"/>
                <a:ext cx="5410199" cy="1275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L-Mohanad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𝑽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𝒊𝒏</m:t>
                          </m:r>
                        </m:sub>
                      </m:sSub>
                      <m:r>
                        <a:rPr lang="en-US" sz="4000" b="1" i="1">
                          <a:solidFill>
                            <a:schemeClr val="bg2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= 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L-Mohanad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AL-Mohanad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𝑨𝑫𝑪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𝒗𝒂𝒍</m:t>
                              </m:r>
                            </m:sub>
                          </m:sSub>
                          <m: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AL-Mohanad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𝒓𝒆𝒇</m:t>
                              </m:r>
                            </m:sub>
                          </m:sSub>
                          <m: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 </m:t>
                          </m:r>
                        </m:num>
                        <m:den>
                          <m:r>
                            <a:rPr lang="en-US" sz="4000" b="1" i="1">
                              <a:solidFill>
                                <a:schemeClr val="bg2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𝟏𝟎𝟐𝟒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971" y="4913027"/>
                <a:ext cx="5410199" cy="1275286"/>
              </a:xfrm>
              <a:prstGeom prst="rect">
                <a:avLst/>
              </a:prstGeom>
              <a:blipFill rotWithShape="1">
                <a:blip r:embed="rId3"/>
                <a:stretch>
                  <a:fillRect r="-4848" b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gular Pentagon 8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24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 anchor="ctr">
            <a:spAutoFit/>
          </a:bodyPr>
          <a:lstStyle/>
          <a:p>
            <a:pPr algn="ctr" rtl="1"/>
            <a:r>
              <a:rPr lang="ar-SY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برمجة المبدل التشابهي الرقمي</a:t>
            </a:r>
            <a:r>
              <a:rPr lang="en-US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  </a:t>
            </a:r>
            <a:r>
              <a:rPr lang="ar-SA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 </a:t>
            </a:r>
            <a:endParaRPr lang="ar-JO" sz="3200" b="1" dirty="0" smtClean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Monotype Koufi" pitchFamily="2" charset="-78"/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1105469" y="584775"/>
            <a:ext cx="9962865" cy="6273225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19" y="1033013"/>
            <a:ext cx="3725840" cy="291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80605" y="954953"/>
            <a:ext cx="412783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ar-SY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أعلى دقة</a:t>
            </a:r>
            <a:r>
              <a:rPr lang="ar-SY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ar-SY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Y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يجب أن يكون تردد عمل </a:t>
            </a:r>
            <a:r>
              <a:rPr lang="ar-SY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المبدل</a:t>
            </a: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ar-SY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50~200KHz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0605" y="2048207"/>
            <a:ext cx="412783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ar-SY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سرعة تبديل</a:t>
            </a:r>
            <a:r>
              <a:rPr lang="ar-SY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يمكن زيادة تردد </a:t>
            </a:r>
            <a:r>
              <a:rPr lang="ar-SY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عمل </a:t>
            </a:r>
            <a:r>
              <a:rPr lang="ar-SY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المبدل فوق</a:t>
            </a: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ar-SY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200KHz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0605" y="3156137"/>
            <a:ext cx="4127838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ar-SY" sz="2800" b="1" dirty="0">
                <a:solidFill>
                  <a:srgbClr val="000000"/>
                </a:solidFill>
              </a:rPr>
              <a:t>فكلما </a:t>
            </a:r>
            <a:r>
              <a:rPr lang="ar-SY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زادت سرعة </a:t>
            </a:r>
            <a:r>
              <a:rPr lang="ar-SY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التبديل </a:t>
            </a:r>
            <a:r>
              <a:rPr lang="ar-SY" sz="2800" b="1" dirty="0">
                <a:solidFill>
                  <a:srgbClr val="FF0000"/>
                </a:solidFill>
              </a:rPr>
              <a:t>نقصت دقة </a:t>
            </a:r>
            <a:r>
              <a:rPr lang="ar-SY" sz="2800" b="1" dirty="0" smtClean="0">
                <a:solidFill>
                  <a:srgbClr val="FF0000"/>
                </a:solidFill>
              </a:rPr>
              <a:t>المبدل</a:t>
            </a:r>
            <a:r>
              <a:rPr lang="ar-SY" sz="2800" b="1" dirty="0" smtClean="0">
                <a:solidFill>
                  <a:srgbClr val="000000"/>
                </a:solidFill>
              </a:rPr>
              <a:t>...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877509050"/>
              </p:ext>
            </p:extLst>
          </p:nvPr>
        </p:nvGraphicFramePr>
        <p:xfrm>
          <a:off x="1419368" y="4517409"/>
          <a:ext cx="9198591" cy="169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gular Pentagon 9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25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3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3393" y="620688"/>
            <a:ext cx="1136667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SY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</a:rPr>
              <a:t>تجارب على المبدل </a:t>
            </a:r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</a:rPr>
              <a:t>ADC</a:t>
            </a:r>
            <a:endParaRPr lang="ar-SY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marL="457200" indent="-457200" algn="just" rtl="1">
              <a:lnSpc>
                <a:spcPct val="150000"/>
              </a:lnSpc>
              <a:buFontTx/>
              <a:buChar char="-"/>
            </a:pPr>
            <a:r>
              <a:rPr lang="ar-SY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</a:rPr>
              <a:t>قياس شدة الإضاءة باستخدام حساس </a:t>
            </a:r>
            <a:r>
              <a:rPr 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</a:rPr>
              <a:t>LDR</a:t>
            </a:r>
            <a:r>
              <a:rPr lang="ar-SY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  <a:endParaRPr lang="en-US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Times New Roman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6" y="2114103"/>
            <a:ext cx="2019979" cy="139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142181"/>
              </p:ext>
            </p:extLst>
          </p:nvPr>
        </p:nvGraphicFramePr>
        <p:xfrm>
          <a:off x="3789664" y="1497592"/>
          <a:ext cx="7698963" cy="3438528"/>
        </p:xfrm>
        <a:graphic>
          <a:graphicData uri="http://schemas.openxmlformats.org/drawingml/2006/table">
            <a:tbl>
              <a:tblPr firstRow="1"/>
              <a:tblGrid>
                <a:gridCol w="3848843"/>
                <a:gridCol w="3850120"/>
              </a:tblGrid>
              <a:tr h="429816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mbria"/>
                          <a:ea typeface="Times New Roman"/>
                          <a:cs typeface="Arabic Typesetting"/>
                        </a:rPr>
                        <a:t>LDR Technical Specifications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9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Dark Resistance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1MΩ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Resistance @ 10   Lux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10 – 20 KΩ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Resistance @ 100 Lux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2 – 4 KΩ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Peak Spectral response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540nm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Maximum Voltage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150V peak AC or DC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Power Dissipation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100mW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Operating Temperature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abic Typesetting"/>
                        </a:rPr>
                        <a:t>-30°C to + 70°C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8052" marR="138052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12" descr="LDR-LUX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23393" y="3684895"/>
            <a:ext cx="2934572" cy="1254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523575" y="5125218"/>
                <a:ext cx="7856165" cy="16189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r" rtl="1"/>
                <a:endParaRPr lang="en-US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r>
                  <a:rPr lang="ar-SY" sz="1600" b="1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العلاقة بين شدة الإضاءة وقيمة المقاومة:</a:t>
                </a:r>
                <a:endParaRPr lang="en-US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endParaRPr lang="ar-SY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𝑳𝑫𝑹</m:t>
                          </m:r>
                        </m:sub>
                      </m:sSub>
                      <m:r>
                        <a:rPr lang="en-US" sz="3200" b="1" i="1">
                          <a:solidFill>
                            <a:srgbClr val="0000CC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solidFill>
                            <a:srgbClr val="0000CC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sz="3200" b="1" i="1">
                          <a:solidFill>
                            <a:srgbClr val="0000CC"/>
                          </a:solidFill>
                          <a:latin typeface="Cambria Math"/>
                        </a:rPr>
                        <m:t> × 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n-US" sz="32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sz="32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𝟖𝟓</m:t>
                          </m:r>
                        </m:sup>
                      </m:sSup>
                    </m:oMath>
                  </m:oMathPara>
                </a14:m>
                <a:endParaRPr lang="ar-SY" sz="16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r>
                  <a:rPr lang="en-GB" sz="12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ar-SY" sz="1200" b="1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ar-SY" sz="12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هو ثابت يساوي </a:t>
                </a:r>
                <a:r>
                  <a:rPr lang="en-GB" sz="12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340x10</a:t>
                </a:r>
                <a:r>
                  <a:rPr lang="en-GB" sz="1200" b="1" baseline="30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ar-SY" sz="12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. 	</a:t>
                </a:r>
              </a:p>
              <a:p>
                <a:pPr algn="r" rtl="1"/>
                <a:r>
                  <a:rPr lang="en-GB" sz="12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ar-SY" sz="12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: هو شدة الإضاءة ويعطى بـ </a:t>
                </a:r>
                <a:r>
                  <a:rPr lang="en-GB" sz="12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LUX</a:t>
                </a:r>
                <a:r>
                  <a:rPr lang="ar-SY" sz="12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575" y="5125218"/>
                <a:ext cx="7856165" cy="1618905"/>
              </a:xfrm>
              <a:prstGeom prst="rect">
                <a:avLst/>
              </a:prstGeom>
              <a:blipFill rotWithShape="1">
                <a:blip r:embed="rId5"/>
                <a:stretch>
                  <a:fillRect r="-697" b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13"/>
          <a:stretch/>
        </p:blipFill>
        <p:spPr bwMode="auto">
          <a:xfrm>
            <a:off x="786414" y="620688"/>
            <a:ext cx="1454345" cy="14934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hlinkClick r:id="rId7" action="ppaction://hlinksldjump"/>
          </p:cNvPr>
          <p:cNvSpPr/>
          <p:nvPr/>
        </p:nvSpPr>
        <p:spPr>
          <a:xfrm>
            <a:off x="-14909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14909" y="-53505"/>
            <a:ext cx="12192000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 anchor="ctr">
            <a:spAutoFit/>
          </a:bodyPr>
          <a:lstStyle/>
          <a:p>
            <a:pPr algn="ctr" rtl="1"/>
            <a:r>
              <a:rPr lang="ar-SY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برمجة المبدل التشابهي الرقمي </a:t>
            </a:r>
            <a:endParaRPr lang="ar-JO" sz="3200" b="1" dirty="0" smtClean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Monotype Koufi" pitchFamily="2" charset="-78"/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0" name="Regular Pentagon 9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26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99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2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6675"/>
            <a:ext cx="12192000" cy="5847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1" anchor="ctr">
            <a:spAutoFit/>
          </a:bodyPr>
          <a:lstStyle/>
          <a:p>
            <a:pPr algn="ctr" rtl="1"/>
            <a:r>
              <a:rPr lang="ar-SY" sz="3200" b="1" dirty="0" smtClean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notype Koufi" pitchFamily="2" charset="-78"/>
                <a:ea typeface="Monotype Koufi" pitchFamily="2" charset="-78"/>
                <a:cs typeface="Monotype Koufi" pitchFamily="2" charset="-78"/>
              </a:rPr>
              <a:t>برمجة المبدل التشابهي الرقمي </a:t>
            </a:r>
            <a:endParaRPr lang="ar-JO" sz="3200" b="1" dirty="0" smtClean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Monotype Koufi" pitchFamily="2" charset="-78"/>
              <a:ea typeface="Monotype Koufi" pitchFamily="2" charset="-78"/>
              <a:cs typeface="Monotype Koufi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66633" y="1130420"/>
                <a:ext cx="10458733" cy="576927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r" rtl="1"/>
                <a:r>
                  <a:rPr lang="ar-SA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قياس درجات الحرارة</a:t>
                </a:r>
                <a:r>
                  <a:rPr lang="ar-SY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في المجال من  </a:t>
                </a:r>
                <a:r>
                  <a:rPr lang="en-US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-45°C ~ +</a:t>
                </a:r>
                <a:r>
                  <a:rPr lang="en-US" sz="2800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145°C</a:t>
                </a:r>
                <a:endParaRPr lang="en-US" sz="28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𝟏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℃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  →  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𝟏𝟎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𝒎𝑽</m:t>
                      </m:r>
                    </m:oMath>
                  </m:oMathPara>
                </a14:m>
                <a:endParaRPr lang="en-US" sz="2800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endParaRPr lang="en-US" sz="2800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r>
                  <a:rPr lang="ar-SY" sz="2800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كل </a:t>
                </a:r>
                <a:r>
                  <a:rPr lang="ar-SY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درجة حرارة </a:t>
                </a:r>
                <a:r>
                  <a:rPr lang="ar-SY" sz="2800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يقابلها قيمة مبدل:</a:t>
                </a:r>
              </a:p>
              <a:p>
                <a:pPr algn="r" rtl="1"/>
                <a:endParaRPr lang="en-US" sz="2800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AL-Mohanad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𝑨𝑫𝑪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𝒗𝒂𝒍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0000FF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= 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AL-Mohanad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AL-Mohanad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 ×</m:t>
                          </m:r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𝟏𝟎𝟐𝟒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AL-Mohanad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𝒓𝒆𝒇</m:t>
                              </m:r>
                            </m:sub>
                          </m:sSub>
                        </m:den>
                      </m:f>
                      <m:r>
                        <a:rPr lang="en-US" sz="2800" b="1" i="1">
                          <a:solidFill>
                            <a:srgbClr val="0000FF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L-Mohanad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.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01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 ×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1024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.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56</m:t>
                          </m:r>
                        </m:den>
                      </m:f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4</m:t>
                      </m:r>
                    </m:oMath>
                  </m:oMathPara>
                </a14:m>
                <a:endParaRPr lang="ar-SY" sz="2800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endParaRPr lang="ar-SY" sz="28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endParaRPr lang="ar-SY" sz="2800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endParaRPr lang="ar-SY" sz="28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endParaRPr lang="ar-SY" sz="2800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endParaRPr lang="ar-SY" sz="28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r" rtl="1"/>
                <a:endParaRPr lang="en-US" sz="28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33" y="1130420"/>
                <a:ext cx="10458733" cy="5769272"/>
              </a:xfrm>
              <a:prstGeom prst="rect">
                <a:avLst/>
              </a:prstGeom>
              <a:blipFill rotWithShape="1">
                <a:blip r:embed="rId3"/>
                <a:stretch>
                  <a:fillRect t="-948" r="-1106" b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2493" y="1007350"/>
            <a:ext cx="1388858" cy="18007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 Diagonal Corner Rectangle 3"/>
          <p:cNvSpPr/>
          <p:nvPr/>
        </p:nvSpPr>
        <p:spPr>
          <a:xfrm>
            <a:off x="3025254" y="591450"/>
            <a:ext cx="6141492" cy="532263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rtl="1">
              <a:lnSpc>
                <a:spcPct val="150000"/>
              </a:lnSpc>
            </a:pPr>
            <a:r>
              <a:rPr lang="ar-SY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</a:rPr>
              <a:t>قياس </a:t>
            </a:r>
            <a:r>
              <a:rPr lang="ar-SY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</a:rPr>
              <a:t>درجة الحرارة باستخدام الحساس </a:t>
            </a:r>
            <a:r>
              <a:rPr 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</a:rPr>
              <a:t>LM35</a:t>
            </a:r>
            <a:r>
              <a:rPr lang="ar-SY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</a:rPr>
              <a:t>:</a:t>
            </a:r>
            <a:endParaRPr 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Times New Roman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26922" y="4270359"/>
                <a:ext cx="8525007" cy="2656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rtl="1">
                  <a:lnSpc>
                    <a:spcPct val="115000"/>
                  </a:lnSpc>
                </a:pPr>
                <a:r>
                  <a:rPr lang="ar-SY" sz="2400" b="1" dirty="0" smtClean="0">
                    <a:solidFill>
                      <a:schemeClr val="bg1"/>
                    </a:solidFill>
                    <a:latin typeface="Times New Roman" pitchFamily="18" charset="0"/>
                    <a:ea typeface="Times New Roman"/>
                    <a:cs typeface="AlHurraTxtreg" pitchFamily="2" charset="-78"/>
                  </a:rPr>
                  <a:t>ول</a:t>
                </a:r>
                <a:r>
                  <a:rPr lang="ar-SA" sz="2400" b="1" dirty="0" smtClean="0">
                    <a:solidFill>
                      <a:schemeClr val="bg1"/>
                    </a:solidFill>
                    <a:latin typeface="Times New Roman" pitchFamily="18" charset="0"/>
                    <a:ea typeface="Times New Roman"/>
                    <a:cs typeface="AlHurraTxtreg" pitchFamily="2" charset="-78"/>
                  </a:rPr>
                  <a:t>حساب الجهد على دخل المبدل</a:t>
                </a:r>
                <a:r>
                  <a:rPr lang="ar-SY" sz="2400" b="1" dirty="0">
                    <a:solidFill>
                      <a:schemeClr val="bg1"/>
                    </a:solidFill>
                    <a:latin typeface="Times New Roman" pitchFamily="18" charset="0"/>
                    <a:ea typeface="Times New Roman"/>
                    <a:cs typeface="AlHurraTxtreg" pitchFamily="2" charset="-78"/>
                  </a:rPr>
                  <a:t> في حال استخدام </a:t>
                </a:r>
                <a:r>
                  <a:rPr lang="ar-SY" sz="2400" b="1" dirty="0" smtClean="0">
                    <a:solidFill>
                      <a:schemeClr val="bg1"/>
                    </a:solidFill>
                    <a:latin typeface="Times New Roman" pitchFamily="18" charset="0"/>
                    <a:ea typeface="Times New Roman"/>
                    <a:cs typeface="AlHurraTxtreg" pitchFamily="2" charset="-78"/>
                  </a:rPr>
                  <a:t>المبدل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Times New Roman" pitchFamily="18" charset="0"/>
                    <a:ea typeface="Times New Roman"/>
                    <a:cs typeface="AlHurraTxtreg" pitchFamily="2" charset="-78"/>
                  </a:rPr>
                  <a:t>ADC </a:t>
                </a:r>
                <a:r>
                  <a:rPr lang="ar-SY" sz="2400" b="1" dirty="0" smtClean="0">
                    <a:solidFill>
                      <a:schemeClr val="bg1"/>
                    </a:solidFill>
                    <a:latin typeface="Times New Roman" pitchFamily="18" charset="0"/>
                    <a:ea typeface="Times New Roman"/>
                    <a:cs typeface="AlHurraTxtreg" pitchFamily="2" charset="-78"/>
                  </a:rPr>
                  <a:t> كمبدل </a:t>
                </a:r>
                <a:r>
                  <a:rPr lang="ar-SY" sz="2400" b="1" dirty="0">
                    <a:solidFill>
                      <a:schemeClr val="bg1"/>
                    </a:solidFill>
                    <a:latin typeface="Times New Roman" pitchFamily="18" charset="0"/>
                    <a:ea typeface="Times New Roman"/>
                    <a:cs typeface="AlHurraTxtreg" pitchFamily="2" charset="-78"/>
                  </a:rPr>
                  <a:t>إشارة </a:t>
                </a:r>
                <a:r>
                  <a:rPr lang="ar-SY" sz="2400" b="1" dirty="0" smtClean="0">
                    <a:solidFill>
                      <a:schemeClr val="bg1"/>
                    </a:solidFill>
                    <a:latin typeface="Times New Roman" pitchFamily="18" charset="0"/>
                    <a:ea typeface="Times New Roman"/>
                    <a:cs typeface="AlHurraTxtreg" pitchFamily="2" charset="-78"/>
                  </a:rPr>
                  <a:t>تفاضلية</a:t>
                </a:r>
                <a:r>
                  <a:rPr lang="ar-SA" sz="2400" b="1" dirty="0" smtClean="0">
                    <a:solidFill>
                      <a:schemeClr val="bg1"/>
                    </a:solidFill>
                    <a:latin typeface="Times New Roman" pitchFamily="18" charset="0"/>
                    <a:ea typeface="Times New Roman"/>
                    <a:cs typeface="AlHurraTxtreg" pitchFamily="2" charset="-78"/>
                  </a:rPr>
                  <a:t>: </a:t>
                </a:r>
                <a:endParaRPr lang="ar-SY" sz="2400" b="1" dirty="0" smtClean="0">
                  <a:solidFill>
                    <a:schemeClr val="bg1"/>
                  </a:solidFill>
                  <a:latin typeface="Times New Roman" pitchFamily="18" charset="0"/>
                  <a:ea typeface="Times New Roman"/>
                  <a:cs typeface="AlHurraTxtreg" pitchFamily="2" charset="-78"/>
                </a:endParaRPr>
              </a:p>
              <a:p>
                <a:pPr algn="just" rtl="1">
                  <a:lnSpc>
                    <a:spcPct val="115000"/>
                  </a:lnSpc>
                </a:pPr>
                <a:endParaRPr lang="ar-SY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Times New Roman"/>
                  <a:cs typeface="Times New Roman" pitchFamily="18" charset="0"/>
                </a:endParaRPr>
              </a:p>
              <a:p>
                <a:pPr algn="just" rtl="1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L-Mohanad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𝑨𝑫𝑪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𝒗𝒂𝒍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/>
                          <a:ea typeface="Times New Roman"/>
                          <a:cs typeface="AL-Mohanad"/>
                        </a:rPr>
                        <m:t>= 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L-Mohanad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AL-Mohanad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(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𝑷𝒐𝒔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AL-Mohanad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𝑵𝒆𝒈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)×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𝑮𝑨𝑰𝑵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 ×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/>
                              <a:ea typeface="Times New Roman"/>
                              <a:cs typeface="AL-Mohanad"/>
                            </a:rPr>
                            <m:t>𝟓𝟏𝟐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AL-Mohanad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Times New Roman"/>
                                  <a:cs typeface="AL-Mohanad"/>
                                </a:rPr>
                                <m:t>𝒓𝒆𝒇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algn="just" rtl="1">
                  <a:lnSpc>
                    <a:spcPct val="115000"/>
                  </a:lnSpc>
                </a:pPr>
                <a:endPara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Times New Roman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22" y="4270359"/>
                <a:ext cx="8525007" cy="2656433"/>
              </a:xfrm>
              <a:prstGeom prst="rect">
                <a:avLst/>
              </a:prstGeom>
              <a:blipFill rotWithShape="1">
                <a:blip r:embed="rId5"/>
                <a:stretch>
                  <a:fillRect l="-1788" t="-1379" r="-2289" b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60060" y="5902117"/>
            <a:ext cx="3888432" cy="101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</a:pPr>
            <a:r>
              <a:rPr lang="en-US" b="1" dirty="0" err="1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V</a:t>
            </a:r>
            <a:r>
              <a:rPr lang="en-US" b="1" baseline="-25000" dirty="0" err="1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Pos</a:t>
            </a:r>
            <a:r>
              <a:rPr lang="ar-SY" sz="1600" b="1" dirty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: </a:t>
            </a:r>
            <a:r>
              <a:rPr lang="ar-SY" sz="16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الجهد </a:t>
            </a:r>
            <a:r>
              <a:rPr lang="ar-SY" sz="1600" b="1" dirty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الموجب على مدخل القطب الموجب للمبدل.</a:t>
            </a:r>
            <a:endParaRPr lang="en-US" sz="1600" b="1" dirty="0">
              <a:solidFill>
                <a:schemeClr val="bg1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r" rtl="1">
              <a:lnSpc>
                <a:spcPct val="115000"/>
              </a:lnSpc>
            </a:pPr>
            <a:r>
              <a:rPr lang="en-US" b="1" dirty="0" err="1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V</a:t>
            </a:r>
            <a:r>
              <a:rPr lang="en-US" b="1" baseline="-25000" dirty="0" err="1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Neg</a:t>
            </a:r>
            <a:r>
              <a:rPr lang="ar-SY" sz="1600" b="1" dirty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: </a:t>
            </a:r>
            <a:r>
              <a:rPr lang="ar-SY" sz="16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الجهد </a:t>
            </a:r>
            <a:r>
              <a:rPr lang="ar-SY" sz="1600" b="1" dirty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السالب على مدخل القطب السالب للمبدل.</a:t>
            </a:r>
            <a:endParaRPr lang="en-US" sz="1600" b="1" dirty="0">
              <a:solidFill>
                <a:schemeClr val="bg1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 algn="r" rtl="1">
              <a:lnSpc>
                <a:spcPct val="115000"/>
              </a:lnSpc>
            </a:pPr>
            <a:r>
              <a:rPr lang="en-US" sz="1400" b="1" dirty="0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GAIN</a:t>
            </a:r>
            <a:r>
              <a:rPr lang="ar-SY" sz="1600" b="1" dirty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: </a:t>
            </a:r>
            <a:r>
              <a:rPr lang="ar-SY" sz="1600" b="1" dirty="0" smtClean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عامل الربح للمبدل </a:t>
            </a:r>
            <a:r>
              <a:rPr lang="ar-SY" sz="1600" b="1" dirty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1X, 10X, 200X</a:t>
            </a:r>
            <a:r>
              <a:rPr lang="ar-SY" sz="1600" b="1" dirty="0">
                <a:solidFill>
                  <a:schemeClr val="bg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).</a:t>
            </a:r>
            <a:endParaRPr lang="en-US" sz="1600" b="1" dirty="0">
              <a:solidFill>
                <a:schemeClr val="bg1"/>
              </a:solidFill>
              <a:latin typeface="Times New Roman" pitchFamily="18" charset="0"/>
              <a:ea typeface="Times New Roman"/>
              <a:cs typeface="Times New Roman" pitchFamily="18" charset="0"/>
            </a:endParaRPr>
          </a:p>
        </p:txBody>
      </p:sp>
      <p:sp>
        <p:nvSpPr>
          <p:cNvPr id="2" name="Rectangle 1">
            <a:hlinkClick r:id="rId6" action="ppaction://hlinksldjump"/>
          </p:cNvPr>
          <p:cNvSpPr/>
          <p:nvPr/>
        </p:nvSpPr>
        <p:spPr>
          <a:xfrm>
            <a:off x="0" y="12090"/>
            <a:ext cx="12192000" cy="6914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27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629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69" y="573205"/>
            <a:ext cx="9114462" cy="628131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المخطط النظري للمعالج المدمج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5" name="Regular Pentagon 4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31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المخطط النظري لتوزيع الأقطاب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03" y="545910"/>
            <a:ext cx="9136994" cy="6293699"/>
          </a:xfrm>
          <a:prstGeom prst="rect">
            <a:avLst/>
          </a:prstGeom>
        </p:spPr>
      </p:pic>
      <p:sp>
        <p:nvSpPr>
          <p:cNvPr id="5" name="Regular Pentagon 4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29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9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70"/>
            <a:ext cx="12192000" cy="686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gular Pentagon 2"/>
          <p:cNvSpPr/>
          <p:nvPr/>
        </p:nvSpPr>
        <p:spPr>
          <a:xfrm>
            <a:off x="11430000" y="6238568"/>
            <a:ext cx="516194" cy="50144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90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91" y="545910"/>
            <a:ext cx="9279618" cy="6312090"/>
          </a:xfrm>
        </p:spPr>
      </p:pic>
      <p:sp>
        <p:nvSpPr>
          <p:cNvPr id="5" name="Rounded Rectangle 4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المخطط النظري لدارة تحويل بروتوكول الإتصال التسلسلي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51" y="3698542"/>
            <a:ext cx="1971472" cy="1470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gular Pentagon 6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36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25" y="540596"/>
            <a:ext cx="9196349" cy="631740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المخطط النظري لدارة المبرمجة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4" name="Regular Pentagon 3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31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12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07" y="516518"/>
            <a:ext cx="9191586" cy="634148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0" y="-38669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المخطط النظري للحساسات التشابهية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4" name="Regular Pentagon 3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613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0" y="507240"/>
            <a:ext cx="10119296" cy="635075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-38669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المخطط العام للنظام وفق برامج المحاكاة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33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86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-1.gif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433" y="545910"/>
            <a:ext cx="9695719" cy="631209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لغة البرمجة المستخدمة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34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-1.gif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476" y="545910"/>
            <a:ext cx="10179393" cy="631209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لغة البرمجة المستخدمة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35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لغة البرمجة المستخدمة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pic>
        <p:nvPicPr>
          <p:cNvPr id="5" name="Content Placeholder 4" descr="Untitled-1.gif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552" y="545910"/>
            <a:ext cx="9909487" cy="6312090"/>
          </a:xfrm>
          <a:prstGeom prst="rect">
            <a:avLst/>
          </a:prstGeom>
        </p:spPr>
      </p:pic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36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7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7676055"/>
              </p:ext>
            </p:extLst>
          </p:nvPr>
        </p:nvGraphicFramePr>
        <p:xfrm>
          <a:off x="1062209" y="0"/>
          <a:ext cx="10128305" cy="493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Content Placeholder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4" y="4971288"/>
            <a:ext cx="10029371" cy="1886712"/>
          </a:xfrm>
        </p:spPr>
      </p:pic>
      <p:sp>
        <p:nvSpPr>
          <p:cNvPr id="5" name="Regular Pentagon 4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37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545911"/>
            <a:ext cx="6714698" cy="631208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الشكل العام لخوارزمية عمل النظام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4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43" y="775529"/>
            <a:ext cx="10563514" cy="5905049"/>
          </a:xfrm>
        </p:spPr>
      </p:pic>
      <p:sp>
        <p:nvSpPr>
          <p:cNvPr id="7" name="Rounded Rectangle 6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الكود البرمجي بلغة </a:t>
            </a:r>
            <a:r>
              <a:rPr lang="en-US" sz="2800" b="1" dirty="0" smtClean="0">
                <a:solidFill>
                  <a:schemeClr val="bg1"/>
                </a:solidFill>
                <a:cs typeface="AlHurraTxtreg" pitchFamily="2" charset="-78"/>
              </a:rPr>
              <a:t>BASCOM-AVR 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4" name="Regular Pentagon 3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39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124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شكل 12"/>
          <p:cNvSpPr/>
          <p:nvPr/>
        </p:nvSpPr>
        <p:spPr>
          <a:xfrm>
            <a:off x="2184885" y="1233334"/>
            <a:ext cx="7920880" cy="4950549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شكل بيضاوي 13"/>
          <p:cNvSpPr/>
          <p:nvPr/>
        </p:nvSpPr>
        <p:spPr>
          <a:xfrm>
            <a:off x="2965091" y="4959563"/>
            <a:ext cx="182180" cy="1821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شكل بيضاوي 15"/>
          <p:cNvSpPr/>
          <p:nvPr/>
        </p:nvSpPr>
        <p:spPr>
          <a:xfrm>
            <a:off x="4252234" y="3808066"/>
            <a:ext cx="316835" cy="31683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شكل بيضاوي 17"/>
          <p:cNvSpPr/>
          <p:nvPr/>
        </p:nvSpPr>
        <p:spPr>
          <a:xfrm>
            <a:off x="5895817" y="2959541"/>
            <a:ext cx="419806" cy="419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شكل بيضاوي 19"/>
          <p:cNvSpPr/>
          <p:nvPr/>
        </p:nvSpPr>
        <p:spPr>
          <a:xfrm>
            <a:off x="7685936" y="2398149"/>
            <a:ext cx="562382" cy="56238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مستطيل 7"/>
          <p:cNvSpPr/>
          <p:nvPr/>
        </p:nvSpPr>
        <p:spPr>
          <a:xfrm>
            <a:off x="7077336" y="3074477"/>
            <a:ext cx="1815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latin typeface="Adobe Caslon Pro Bold" pitchFamily="18" charset="0"/>
              </a:rPr>
              <a:t>High Level Graphical Languages</a:t>
            </a:r>
            <a:endParaRPr lang="ar-SY" sz="2400" b="1" dirty="0">
              <a:latin typeface="Adobe Caslon Pro Bold" pitchFamily="18" charset="0"/>
            </a:endParaRPr>
          </a:p>
        </p:txBody>
      </p:sp>
      <p:sp>
        <p:nvSpPr>
          <p:cNvPr id="11" name="مستطيل 8"/>
          <p:cNvSpPr/>
          <p:nvPr/>
        </p:nvSpPr>
        <p:spPr>
          <a:xfrm>
            <a:off x="5281229" y="3489385"/>
            <a:ext cx="1731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latin typeface="Adobe Caslon Pro Bold" pitchFamily="18" charset="0"/>
              </a:rPr>
              <a:t>High Level Textual Languages</a:t>
            </a:r>
            <a:endParaRPr lang="ar-SY" sz="2400" b="1" dirty="0">
              <a:latin typeface="Adobe Caslon Pro Bold" pitchFamily="18" charset="0"/>
            </a:endParaRPr>
          </a:p>
        </p:txBody>
      </p:sp>
      <p:sp>
        <p:nvSpPr>
          <p:cNvPr id="12" name="مستطيل 9"/>
          <p:cNvSpPr/>
          <p:nvPr/>
        </p:nvSpPr>
        <p:spPr>
          <a:xfrm>
            <a:off x="3626084" y="4331415"/>
            <a:ext cx="1655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latin typeface="Adobe Caslon Pro Bold" pitchFamily="18" charset="0"/>
              </a:rPr>
              <a:t>Low Level Languages</a:t>
            </a:r>
            <a:endParaRPr lang="ar-SY" sz="2400" b="1" dirty="0">
              <a:latin typeface="Adobe Caslon Pro Bold" pitchFamily="18" charset="0"/>
            </a:endParaRPr>
          </a:p>
        </p:txBody>
      </p:sp>
      <p:sp>
        <p:nvSpPr>
          <p:cNvPr id="13" name="مستطيل 10"/>
          <p:cNvSpPr/>
          <p:nvPr/>
        </p:nvSpPr>
        <p:spPr>
          <a:xfrm>
            <a:off x="2500882" y="5497372"/>
            <a:ext cx="13477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latin typeface="Adobe Caslon Pro Bold" pitchFamily="18" charset="0"/>
              </a:rPr>
              <a:t>Machine Code</a:t>
            </a:r>
            <a:endParaRPr lang="ar-SY" sz="2400" b="1" dirty="0">
              <a:latin typeface="Adobe Caslon Pro Bold" pitchFamily="18" charset="0"/>
            </a:endParaRPr>
          </a:p>
        </p:txBody>
      </p:sp>
      <p:sp>
        <p:nvSpPr>
          <p:cNvPr id="14" name="مربع نص 22"/>
          <p:cNvSpPr txBox="1"/>
          <p:nvPr/>
        </p:nvSpPr>
        <p:spPr>
          <a:xfrm>
            <a:off x="4258809" y="3321562"/>
            <a:ext cx="7193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solidFill>
                  <a:schemeClr val="bg1"/>
                </a:solidFill>
              </a:rPr>
              <a:t>HDL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15" name="مستطيل 26"/>
          <p:cNvSpPr/>
          <p:nvPr/>
        </p:nvSpPr>
        <p:spPr>
          <a:xfrm>
            <a:off x="3174739" y="3537586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Assembly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16" name="مربع نص 27"/>
          <p:cNvSpPr txBox="1"/>
          <p:nvPr/>
        </p:nvSpPr>
        <p:spPr>
          <a:xfrm>
            <a:off x="5785155" y="2457466"/>
            <a:ext cx="7922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solidFill>
                  <a:schemeClr val="bg1"/>
                </a:solidFill>
              </a:rPr>
              <a:t>BASIC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17" name="مستطيل 28"/>
          <p:cNvSpPr/>
          <p:nvPr/>
        </p:nvSpPr>
        <p:spPr>
          <a:xfrm>
            <a:off x="5497253" y="303353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18" name="مربع نص 29"/>
          <p:cNvSpPr txBox="1"/>
          <p:nvPr/>
        </p:nvSpPr>
        <p:spPr>
          <a:xfrm>
            <a:off x="6361349" y="2736206"/>
            <a:ext cx="6512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solidFill>
                  <a:schemeClr val="bg1"/>
                </a:solidFill>
              </a:rPr>
              <a:t>PHP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19" name="مستطيل 30"/>
          <p:cNvSpPr/>
          <p:nvPr/>
        </p:nvSpPr>
        <p:spPr>
          <a:xfrm>
            <a:off x="5281229" y="267349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C++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20" name="مستطيل 31"/>
          <p:cNvSpPr/>
          <p:nvPr/>
        </p:nvSpPr>
        <p:spPr>
          <a:xfrm>
            <a:off x="2207211" y="4331415"/>
            <a:ext cx="793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00101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10100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21" name="مربع نص 32"/>
          <p:cNvSpPr txBox="1"/>
          <p:nvPr/>
        </p:nvSpPr>
        <p:spPr>
          <a:xfrm>
            <a:off x="6577373" y="2322742"/>
            <a:ext cx="10623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solidFill>
                  <a:schemeClr val="bg1"/>
                </a:solidFill>
              </a:rPr>
              <a:t>Simulink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22" name="مربع نص 33"/>
          <p:cNvSpPr txBox="1"/>
          <p:nvPr/>
        </p:nvSpPr>
        <p:spPr>
          <a:xfrm>
            <a:off x="7081429" y="1739127"/>
            <a:ext cx="92134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solidFill>
                  <a:schemeClr val="bg1"/>
                </a:solidFill>
              </a:rPr>
              <a:t>Agilent </a:t>
            </a:r>
          </a:p>
          <a:p>
            <a:pPr algn="ctr" rtl="0"/>
            <a:r>
              <a:rPr lang="en-US" b="1" dirty="0" smtClean="0">
                <a:solidFill>
                  <a:schemeClr val="bg1"/>
                </a:solidFill>
              </a:rPr>
              <a:t>VEE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23" name="مستطيل 34"/>
          <p:cNvSpPr/>
          <p:nvPr/>
        </p:nvSpPr>
        <p:spPr>
          <a:xfrm>
            <a:off x="8377573" y="2283833"/>
            <a:ext cx="132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LabVIEW</a:t>
            </a:r>
            <a:endParaRPr lang="ar-SY" sz="2400" b="1" dirty="0">
              <a:solidFill>
                <a:srgbClr val="FF0000"/>
              </a:solidFill>
            </a:endParaRPr>
          </a:p>
        </p:txBody>
      </p:sp>
      <p:sp>
        <p:nvSpPr>
          <p:cNvPr id="24" name="مربع نص 35"/>
          <p:cNvSpPr txBox="1"/>
          <p:nvPr/>
        </p:nvSpPr>
        <p:spPr>
          <a:xfrm>
            <a:off x="7945525" y="1739127"/>
            <a:ext cx="87385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solidFill>
                  <a:schemeClr val="bg1"/>
                </a:solidFill>
              </a:rPr>
              <a:t>Flow </a:t>
            </a:r>
          </a:p>
          <a:p>
            <a:pPr algn="ctr" rtl="0"/>
            <a:r>
              <a:rPr lang="en-US" b="1" dirty="0" smtClean="0">
                <a:solidFill>
                  <a:schemeClr val="bg1"/>
                </a:solidFill>
              </a:rPr>
              <a:t>Code</a:t>
            </a:r>
            <a:endParaRPr lang="ar-SY" b="1" dirty="0">
              <a:solidFill>
                <a:schemeClr val="bg1"/>
              </a:solidFill>
            </a:endParaRPr>
          </a:p>
        </p:txBody>
      </p:sp>
      <p:sp>
        <p:nvSpPr>
          <p:cNvPr id="25" name="سهم إلى اليمين 36"/>
          <p:cNvSpPr/>
          <p:nvPr/>
        </p:nvSpPr>
        <p:spPr>
          <a:xfrm>
            <a:off x="4921189" y="5285077"/>
            <a:ext cx="3170923" cy="82460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Abstraction</a:t>
            </a:r>
            <a:endParaRPr lang="ar-SY" b="1" dirty="0"/>
          </a:p>
        </p:txBody>
      </p:sp>
      <p:sp>
        <p:nvSpPr>
          <p:cNvPr id="26" name="سهم إلى اليمين 37"/>
          <p:cNvSpPr/>
          <p:nvPr/>
        </p:nvSpPr>
        <p:spPr>
          <a:xfrm rot="18825722">
            <a:off x="1802105" y="2200024"/>
            <a:ext cx="2518455" cy="84037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Performance</a:t>
            </a:r>
            <a:endParaRPr lang="ar-SY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2965091" y="163773"/>
            <a:ext cx="5728533" cy="10695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ritannic Bold" pitchFamily="34" charset="0"/>
              </a:rPr>
              <a:t>Programming Languages Timeline</a:t>
            </a:r>
            <a:endParaRPr lang="en-US" sz="2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65" y="1494475"/>
            <a:ext cx="1366304" cy="1366304"/>
          </a:xfrm>
          <a:prstGeom prst="rect">
            <a:avLst/>
          </a:prstGeom>
        </p:spPr>
      </p:pic>
      <p:sp>
        <p:nvSpPr>
          <p:cNvPr id="29" name="Regular Pentagon 28"/>
          <p:cNvSpPr/>
          <p:nvPr/>
        </p:nvSpPr>
        <p:spPr>
          <a:xfrm>
            <a:off x="11430000" y="6238568"/>
            <a:ext cx="516194" cy="50144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38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27" y="545910"/>
            <a:ext cx="9408323" cy="6278742"/>
          </a:xfrm>
        </p:spPr>
      </p:pic>
      <p:sp>
        <p:nvSpPr>
          <p:cNvPr id="4" name="Rounded Rectangle 3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الكود البرمجي بلغة </a:t>
            </a:r>
            <a:r>
              <a:rPr lang="en-US" sz="2800" b="1" dirty="0" smtClean="0">
                <a:solidFill>
                  <a:schemeClr val="bg1"/>
                </a:solidFill>
                <a:cs typeface="AlHurraTxtreg" pitchFamily="2" charset="-78"/>
              </a:rPr>
              <a:t>BASCOM-AVR 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40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200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4" y="545909"/>
            <a:ext cx="9999544" cy="6312091"/>
          </a:xfrm>
        </p:spPr>
      </p:pic>
      <p:sp>
        <p:nvSpPr>
          <p:cNvPr id="4" name="Rounded Rectangle 3"/>
          <p:cNvSpPr/>
          <p:nvPr/>
        </p:nvSpPr>
        <p:spPr>
          <a:xfrm>
            <a:off x="0" y="0"/>
            <a:ext cx="12192000" cy="5459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800" b="1" dirty="0" smtClean="0">
                <a:solidFill>
                  <a:schemeClr val="bg1"/>
                </a:solidFill>
                <a:cs typeface="AlHurraTxtreg" pitchFamily="2" charset="-78"/>
              </a:rPr>
              <a:t>الكود البرمجي بلغة </a:t>
            </a:r>
            <a:r>
              <a:rPr lang="en-US" sz="2800" b="1" dirty="0" smtClean="0">
                <a:solidFill>
                  <a:schemeClr val="bg1"/>
                </a:solidFill>
                <a:cs typeface="AlHurraTxtreg" pitchFamily="2" charset="-78"/>
              </a:rPr>
              <a:t>BASCOM-AVR </a:t>
            </a:r>
            <a:endParaRPr lang="en-US" sz="28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41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2914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-6824"/>
            <a:ext cx="12192000" cy="5527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2400" b="1" dirty="0">
                <a:solidFill>
                  <a:schemeClr val="bg1"/>
                </a:solidFill>
                <a:cs typeface="AlHurraTxtreg" pitchFamily="2" charset="-78"/>
              </a:rPr>
              <a:t>تصميم </a:t>
            </a:r>
            <a:r>
              <a:rPr lang="ar-SA" sz="2400" b="1" dirty="0" smtClean="0">
                <a:solidFill>
                  <a:schemeClr val="bg1"/>
                </a:solidFill>
                <a:cs typeface="AlHurraTxtreg" pitchFamily="2" charset="-78"/>
              </a:rPr>
              <a:t>المخطط الصندوقي </a:t>
            </a:r>
            <a:r>
              <a:rPr lang="ar-SA" sz="2400" b="1" dirty="0">
                <a:solidFill>
                  <a:schemeClr val="bg1"/>
                </a:solidFill>
                <a:cs typeface="AlHurraTxtreg" pitchFamily="2" charset="-78"/>
              </a:rPr>
              <a:t>للحساسات :</a:t>
            </a:r>
            <a:endParaRPr lang="en-US" sz="24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732"/>
            <a:ext cx="12192000" cy="6305268"/>
          </a:xfrm>
          <a:prstGeom prst="rect">
            <a:avLst/>
          </a:prstGeom>
        </p:spPr>
      </p:pic>
      <p:sp>
        <p:nvSpPr>
          <p:cNvPr id="5" name="Regular Pentagon 4"/>
          <p:cNvSpPr/>
          <p:nvPr/>
        </p:nvSpPr>
        <p:spPr>
          <a:xfrm>
            <a:off x="9807677" y="4826296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42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415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-6824"/>
            <a:ext cx="12192000" cy="5527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ar-SY" sz="2400" b="1" dirty="0" smtClean="0">
                <a:solidFill>
                  <a:schemeClr val="bg1"/>
                </a:solidFill>
                <a:cs typeface="AlHurraTxtreg" pitchFamily="2" charset="-78"/>
              </a:rPr>
              <a:t>الواجهة الرسومية للنظام</a:t>
            </a:r>
            <a:endParaRPr lang="en-US" sz="2400" b="1" dirty="0">
              <a:solidFill>
                <a:schemeClr val="bg1"/>
              </a:solidFill>
              <a:cs typeface="AlHurraTxtreg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1"/>
          <a:stretch/>
        </p:blipFill>
        <p:spPr>
          <a:xfrm>
            <a:off x="1518313" y="545909"/>
            <a:ext cx="9155374" cy="6348059"/>
          </a:xfrm>
          <a:prstGeom prst="rect">
            <a:avLst/>
          </a:prstGeom>
        </p:spPr>
      </p:pic>
      <p:sp>
        <p:nvSpPr>
          <p:cNvPr id="6" name="Regular Pentagon 5"/>
          <p:cNvSpPr/>
          <p:nvPr/>
        </p:nvSpPr>
        <p:spPr>
          <a:xfrm>
            <a:off x="11105535" y="6124154"/>
            <a:ext cx="840659" cy="61585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43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0093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0" y="627799"/>
            <a:ext cx="10761147" cy="5759355"/>
          </a:xfrm>
        </p:spPr>
      </p:pic>
      <p:sp>
        <p:nvSpPr>
          <p:cNvPr id="4" name="Rounded Rectangle 3"/>
          <p:cNvSpPr/>
          <p:nvPr/>
        </p:nvSpPr>
        <p:spPr>
          <a:xfrm>
            <a:off x="0" y="0"/>
            <a:ext cx="12192000" cy="4776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200" b="1" i="1" dirty="0" smtClean="0">
                <a:cs typeface="AlHurraTxtreg" pitchFamily="2" charset="-78"/>
              </a:rPr>
              <a:t>System implementation</a:t>
            </a:r>
            <a:r>
              <a:rPr lang="ar-SY" sz="3200" b="1" i="1" dirty="0" smtClean="0">
                <a:cs typeface="AlHurraTxtreg" pitchFamily="2" charset="-78"/>
              </a:rPr>
              <a:t> التطبيق العملي  ..                                                                     .. </a:t>
            </a:r>
            <a:endParaRPr lang="en-US" sz="3200" b="1" i="1" dirty="0">
              <a:cs typeface="AlHurraTxtreg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6380328"/>
            <a:ext cx="12192000" cy="4776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cs typeface="AlHurraTxtreg" pitchFamily="2" charset="-78"/>
              </a:rPr>
              <a:t>Thank You ..</a:t>
            </a:r>
            <a:endParaRPr lang="en-US" sz="3200" b="1" i="1" dirty="0">
              <a:cs typeface="AlHurraTxtreg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91276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>
          <a:xfrm>
            <a:off x="11568608" y="6356351"/>
            <a:ext cx="576064" cy="365125"/>
          </a:xfrm>
        </p:spPr>
        <p:txBody>
          <a:bodyPr/>
          <a:lstStyle/>
          <a:p>
            <a:pPr algn="ctr"/>
            <a:fld id="{3E777893-F88E-427C-BCD4-E125ED3F7F2C}" type="slidenum">
              <a:rPr lang="ar-SY" b="1" smtClean="0">
                <a:solidFill>
                  <a:prstClr val="white"/>
                </a:solidFill>
              </a:rPr>
              <a:pPr algn="ctr"/>
              <a:t>5</a:t>
            </a:fld>
            <a:endParaRPr lang="ar-SY" b="1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7" y="922382"/>
            <a:ext cx="10931857" cy="4544479"/>
          </a:xfrm>
          <a:prstGeom prst="rect">
            <a:avLst/>
          </a:prstGeom>
          <a:noFill/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5466862"/>
            <a:ext cx="5568619" cy="1227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84501" y="188641"/>
            <a:ext cx="12041631" cy="51464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oratory </a:t>
            </a: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irtual </a:t>
            </a: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nstrumentation </a:t>
            </a: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ngineering </a:t>
            </a: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orkbench</a:t>
            </a:r>
          </a:p>
        </p:txBody>
      </p:sp>
      <p:sp>
        <p:nvSpPr>
          <p:cNvPr id="6" name="Regular Pentagon 5"/>
          <p:cNvSpPr/>
          <p:nvPr/>
        </p:nvSpPr>
        <p:spPr>
          <a:xfrm>
            <a:off x="11430000" y="6238568"/>
            <a:ext cx="516194" cy="50144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24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17" y="1435646"/>
            <a:ext cx="8828924" cy="523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334" y="782689"/>
            <a:ext cx="3125487" cy="652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79" y="46436"/>
            <a:ext cx="5334000" cy="5238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5" name="Regular Pentagon 4"/>
          <p:cNvSpPr/>
          <p:nvPr/>
        </p:nvSpPr>
        <p:spPr>
          <a:xfrm>
            <a:off x="11430000" y="6238568"/>
            <a:ext cx="516194" cy="50144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17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3" y="1733695"/>
            <a:ext cx="9619812" cy="5124305"/>
          </a:xfrm>
          <a:prstGeom prst="rect">
            <a:avLst/>
          </a:prstGeom>
        </p:spPr>
      </p:pic>
      <p:pic>
        <p:nvPicPr>
          <p:cNvPr id="5" name="Picture 18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1" b="6126"/>
          <a:stretch/>
        </p:blipFill>
        <p:spPr bwMode="auto">
          <a:xfrm>
            <a:off x="4532848" y="85723"/>
            <a:ext cx="3560342" cy="17703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gular Pentagon 5"/>
          <p:cNvSpPr/>
          <p:nvPr/>
        </p:nvSpPr>
        <p:spPr>
          <a:xfrm>
            <a:off x="11430000" y="6238568"/>
            <a:ext cx="516194" cy="50144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837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" y="821752"/>
            <a:ext cx="10657184" cy="554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عنصر نائب لرقم الشريحة 2"/>
          <p:cNvSpPr>
            <a:spLocks noGrp="1"/>
          </p:cNvSpPr>
          <p:nvPr>
            <p:ph type="sldNum" sz="quarter" idx="12"/>
          </p:nvPr>
        </p:nvSpPr>
        <p:spPr>
          <a:xfrm>
            <a:off x="10992544" y="6356351"/>
            <a:ext cx="576064" cy="365125"/>
          </a:xfrm>
        </p:spPr>
        <p:txBody>
          <a:bodyPr/>
          <a:lstStyle/>
          <a:p>
            <a:pPr algn="r"/>
            <a:fld id="{3E777893-F88E-427C-BCD4-E125ED3F7F2C}" type="slidenum">
              <a:rPr lang="ar-SY" smtClean="0">
                <a:solidFill>
                  <a:schemeClr val="bg1"/>
                </a:solidFill>
              </a:rPr>
              <a:pPr algn="r"/>
              <a:t>8</a:t>
            </a:fld>
            <a:endParaRPr lang="ar-SY" dirty="0">
              <a:solidFill>
                <a:schemeClr val="bg1"/>
              </a:solidFill>
            </a:endParaRPr>
          </a:p>
        </p:txBody>
      </p:sp>
      <p:sp>
        <p:nvSpPr>
          <p:cNvPr id="4" name="Regular Pentagon 3"/>
          <p:cNvSpPr/>
          <p:nvPr/>
        </p:nvSpPr>
        <p:spPr>
          <a:xfrm>
            <a:off x="11430000" y="6238568"/>
            <a:ext cx="516194" cy="50144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999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عنصر نائب لرقم الشريحة 2"/>
          <p:cNvSpPr txBox="1">
            <a:spLocks/>
          </p:cNvSpPr>
          <p:nvPr/>
        </p:nvSpPr>
        <p:spPr>
          <a:xfrm>
            <a:off x="10896533" y="6356351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ar-SY"/>
            </a:defPPr>
            <a:lvl1pPr marL="0" algn="l" defTabSz="914400" rtl="1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777893-F88E-427C-BCD4-E125ED3F7F2C}" type="slidenum">
              <a:rPr lang="ar-SY" smtClean="0">
                <a:solidFill>
                  <a:schemeClr val="bg1"/>
                </a:solidFill>
              </a:rPr>
              <a:pPr algn="r"/>
              <a:t>9</a:t>
            </a:fld>
            <a:endParaRPr lang="ar-SY" dirty="0">
              <a:solidFill>
                <a:schemeClr val="bg1"/>
              </a:solidFill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676" y="0"/>
            <a:ext cx="914685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435" y="2691984"/>
            <a:ext cx="1405337" cy="164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مربع نص 26"/>
          <p:cNvSpPr txBox="1"/>
          <p:nvPr/>
        </p:nvSpPr>
        <p:spPr>
          <a:xfrm>
            <a:off x="7299730" y="751486"/>
            <a:ext cx="182373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e_Electron" pitchFamily="18" charset="-78"/>
                <a:cs typeface="ae_Electron" pitchFamily="18" charset="-78"/>
              </a:rPr>
              <a:t>Embedded Design</a:t>
            </a:r>
            <a:endParaRPr lang="ar-SY" sz="2000" b="1" dirty="0">
              <a:solidFill>
                <a:schemeClr val="bg1"/>
              </a:solidFill>
              <a:latin typeface="ae_Electron" pitchFamily="18" charset="-78"/>
              <a:cs typeface="ae_Electron" pitchFamily="18" charset="-78"/>
            </a:endParaRPr>
          </a:p>
        </p:txBody>
      </p:sp>
      <p:sp>
        <p:nvSpPr>
          <p:cNvPr id="16" name="مربع نص 30"/>
          <p:cNvSpPr txBox="1"/>
          <p:nvPr/>
        </p:nvSpPr>
        <p:spPr>
          <a:xfrm>
            <a:off x="8261831" y="3160313"/>
            <a:ext cx="235811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 smtClean="0">
                <a:solidFill>
                  <a:schemeClr val="bg1"/>
                </a:solidFill>
                <a:latin typeface="ae_Electron" pitchFamily="18" charset="-78"/>
                <a:cs typeface="ae_Electron" pitchFamily="18" charset="-78"/>
              </a:rPr>
              <a:t>Control Design &amp; Simulation</a:t>
            </a:r>
            <a:endParaRPr lang="ar-SY" sz="2000" b="1" dirty="0">
              <a:solidFill>
                <a:schemeClr val="bg1"/>
              </a:solidFill>
              <a:latin typeface="ae_Electron" pitchFamily="18" charset="-78"/>
              <a:cs typeface="ae_Electron" pitchFamily="18" charset="-78"/>
            </a:endParaRPr>
          </a:p>
        </p:txBody>
      </p:sp>
      <p:sp>
        <p:nvSpPr>
          <p:cNvPr id="17" name="مربع نص 34"/>
          <p:cNvSpPr txBox="1"/>
          <p:nvPr/>
        </p:nvSpPr>
        <p:spPr>
          <a:xfrm>
            <a:off x="3262317" y="628374"/>
            <a:ext cx="23581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e_Electron" pitchFamily="18" charset="-78"/>
                <a:cs typeface="ae_Electron" pitchFamily="18" charset="-78"/>
              </a:rPr>
              <a:t>Report Generation &amp; Data Storage</a:t>
            </a:r>
            <a:endParaRPr lang="ar-SY" sz="2000" b="1" dirty="0">
              <a:solidFill>
                <a:schemeClr val="bg1"/>
              </a:solidFill>
              <a:latin typeface="ae_Electron" pitchFamily="18" charset="-78"/>
              <a:cs typeface="ae_Electron" pitchFamily="18" charset="-78"/>
            </a:endParaRPr>
          </a:p>
        </p:txBody>
      </p:sp>
      <p:sp>
        <p:nvSpPr>
          <p:cNvPr id="18" name="مربع نص 33"/>
          <p:cNvSpPr txBox="1"/>
          <p:nvPr/>
        </p:nvSpPr>
        <p:spPr>
          <a:xfrm>
            <a:off x="1889251" y="2828835"/>
            <a:ext cx="23581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e_Electron" pitchFamily="18" charset="-78"/>
                <a:cs typeface="ae_Electron" pitchFamily="18" charset="-78"/>
              </a:rPr>
              <a:t>Software Development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e_Electron" pitchFamily="18" charset="-78"/>
                <a:cs typeface="ae_Electron" pitchFamily="18" charset="-78"/>
              </a:rPr>
              <a:t>&amp; Deployment</a:t>
            </a:r>
            <a:endParaRPr lang="ar-SY" sz="2000" b="1" dirty="0">
              <a:solidFill>
                <a:schemeClr val="bg1"/>
              </a:solidFill>
              <a:latin typeface="ae_Electron" pitchFamily="18" charset="-78"/>
              <a:cs typeface="ae_Electron" pitchFamily="18" charset="-78"/>
            </a:endParaRPr>
          </a:p>
        </p:txBody>
      </p:sp>
      <p:sp>
        <p:nvSpPr>
          <p:cNvPr id="19" name="مربع نص 32"/>
          <p:cNvSpPr txBox="1"/>
          <p:nvPr/>
        </p:nvSpPr>
        <p:spPr>
          <a:xfrm>
            <a:off x="3398971" y="5117974"/>
            <a:ext cx="2084809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e_Electron" pitchFamily="18" charset="-78"/>
                <a:cs typeface="ae_Electron" pitchFamily="18" charset="-78"/>
              </a:rPr>
              <a:t>Industrial Monitoring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e_Electron" pitchFamily="18" charset="-78"/>
                <a:cs typeface="ae_Electron" pitchFamily="18" charset="-78"/>
              </a:rPr>
              <a:t>&amp; Control</a:t>
            </a:r>
            <a:endParaRPr lang="ar-SY" sz="2000" b="1" dirty="0">
              <a:solidFill>
                <a:schemeClr val="bg1"/>
              </a:solidFill>
              <a:latin typeface="ae_Electron" pitchFamily="18" charset="-78"/>
              <a:cs typeface="ae_Electron" pitchFamily="18" charset="-78"/>
            </a:endParaRPr>
          </a:p>
        </p:txBody>
      </p:sp>
      <p:sp>
        <p:nvSpPr>
          <p:cNvPr id="20" name="مربع نص 31"/>
          <p:cNvSpPr txBox="1"/>
          <p:nvPr/>
        </p:nvSpPr>
        <p:spPr>
          <a:xfrm>
            <a:off x="7009299" y="5340687"/>
            <a:ext cx="235811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e_Electron" pitchFamily="18" charset="-78"/>
                <a:cs typeface="ae_Electron" pitchFamily="18" charset="-78"/>
              </a:rPr>
              <a:t>Image &amp; Signal Processing</a:t>
            </a:r>
            <a:endParaRPr lang="ar-SY" sz="2000" b="1" dirty="0">
              <a:solidFill>
                <a:schemeClr val="bg1"/>
              </a:solidFill>
              <a:latin typeface="ae_Electron" pitchFamily="18" charset="-78"/>
              <a:cs typeface="ae_Electron" pitchFamily="18" charset="-78"/>
            </a:endParaRPr>
          </a:p>
        </p:txBody>
      </p:sp>
      <p:sp>
        <p:nvSpPr>
          <p:cNvPr id="11" name="Regular Pentagon 10"/>
          <p:cNvSpPr/>
          <p:nvPr/>
        </p:nvSpPr>
        <p:spPr>
          <a:xfrm>
            <a:off x="11430000" y="6238568"/>
            <a:ext cx="516194" cy="50144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9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5098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1459</TotalTime>
  <Words>1046</Words>
  <Application>Microsoft Office PowerPoint</Application>
  <PresentationFormat>Widescreen</PresentationFormat>
  <Paragraphs>255</Paragraphs>
  <Slides>44</Slides>
  <Notes>5</Notes>
  <HiddenSlides>8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Adobe Caslon Pro Bold</vt:lpstr>
      <vt:lpstr>ae_Electron</vt:lpstr>
      <vt:lpstr>AlHurraTxtreg</vt:lpstr>
      <vt:lpstr>AL-Mohanad</vt:lpstr>
      <vt:lpstr>Arabic Typesetting</vt:lpstr>
      <vt:lpstr>Arial</vt:lpstr>
      <vt:lpstr>Britannic Bold</vt:lpstr>
      <vt:lpstr>Calibri</vt:lpstr>
      <vt:lpstr>Cambria</vt:lpstr>
      <vt:lpstr>Cambria Math</vt:lpstr>
      <vt:lpstr>Monotype Koufi</vt:lpstr>
      <vt:lpstr>Times New Roman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المخطط الصندوقي  المبسط للنظام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BASSIL</dc:creator>
  <cp:lastModifiedBy>AbdulQader Muhandes</cp:lastModifiedBy>
  <cp:revision>139</cp:revision>
  <dcterms:created xsi:type="dcterms:W3CDTF">2013-06-09T22:24:38Z</dcterms:created>
  <dcterms:modified xsi:type="dcterms:W3CDTF">2016-07-14T05:35:07Z</dcterms:modified>
</cp:coreProperties>
</file>